
<file path=[Content_Types].xml><?xml version="1.0" encoding="utf-8"?>
<Types xmlns="http://schemas.openxmlformats.org/package/2006/content-types">
  <Default Extension="tiff" ContentType="image/tiff"/>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7"/>
  </p:notesMasterIdLst>
  <p:sldIdLst>
    <p:sldId id="859" r:id="rId3"/>
    <p:sldId id="1017" r:id="rId4"/>
    <p:sldId id="1018" r:id="rId5"/>
    <p:sldId id="1019" r:id="rId6"/>
    <p:sldId id="1052" r:id="rId7"/>
    <p:sldId id="1053" r:id="rId8"/>
    <p:sldId id="1054" r:id="rId9"/>
    <p:sldId id="1055" r:id="rId10"/>
    <p:sldId id="1056" r:id="rId11"/>
    <p:sldId id="1057" r:id="rId12"/>
    <p:sldId id="1058" r:id="rId13"/>
    <p:sldId id="1059" r:id="rId14"/>
    <p:sldId id="1060" r:id="rId15"/>
    <p:sldId id="1037" r:id="rId16"/>
    <p:sldId id="1023" r:id="rId17"/>
    <p:sldId id="1051" r:id="rId18"/>
    <p:sldId id="1061" r:id="rId19"/>
    <p:sldId id="1066" r:id="rId20"/>
    <p:sldId id="1067" r:id="rId21"/>
    <p:sldId id="1062" r:id="rId22"/>
    <p:sldId id="1063" r:id="rId23"/>
    <p:sldId id="1064" r:id="rId24"/>
    <p:sldId id="1068" r:id="rId25"/>
    <p:sldId id="1069" r:id="rId26"/>
    <p:sldId id="1065" r:id="rId27"/>
    <p:sldId id="1070" r:id="rId28"/>
    <p:sldId id="1071" r:id="rId29"/>
    <p:sldId id="1072" r:id="rId30"/>
    <p:sldId id="1073" r:id="rId31"/>
    <p:sldId id="1081" r:id="rId32"/>
    <p:sldId id="1074" r:id="rId33"/>
    <p:sldId id="1075" r:id="rId34"/>
    <p:sldId id="1076" r:id="rId35"/>
    <p:sldId id="1079" r:id="rId36"/>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showGuides="1">
      <p:cViewPr varScale="1">
        <p:scale>
          <a:sx n="105" d="100"/>
          <a:sy n="105" d="100"/>
        </p:scale>
        <p:origin x="138" y="126"/>
      </p:cViewPr>
      <p:guideLst>
        <p:guide orient="horz" pos="2160"/>
        <p:guide pos="3844"/>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3"/>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0" Type="http://schemas.openxmlformats.org/officeDocument/2006/relationships/tableStyles" Target="tableStyles.xml"/><Relationship Id="rId4" Type="http://schemas.openxmlformats.org/officeDocument/2006/relationships/slide" Target="slides/slide2.xml"/><Relationship Id="rId39" Type="http://schemas.openxmlformats.org/officeDocument/2006/relationships/viewProps" Target="viewProps.xml"/><Relationship Id="rId38" Type="http://schemas.openxmlformats.org/officeDocument/2006/relationships/presProps" Target="presProps.xml"/><Relationship Id="rId37" Type="http://schemas.openxmlformats.org/officeDocument/2006/relationships/notesMaster" Target="notesMasters/notesMaster1.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实验班全程提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smtClean="0">
                <a:solidFill>
                  <a:prstClr val="black"/>
                </a:solidFill>
                <a:latin typeface="楷体" panose="02010609060101010101" pitchFamily="49" charset="-122"/>
                <a:ea typeface="楷体" panose="02010609060101010101" pitchFamily="49" charset="-122"/>
              </a:rPr>
              <a:t>训练 高中</a:t>
            </a:r>
            <a:r>
              <a:rPr lang="zh-CN" altLang="en-US" sz="2000" dirty="0" smtClean="0">
                <a:solidFill>
                  <a:prstClr val="black"/>
                </a:solidFill>
                <a:latin typeface="楷体" panose="02010609060101010101" pitchFamily="49" charset="-122"/>
                <a:ea typeface="楷体" panose="02010609060101010101" pitchFamily="49" charset="-122"/>
              </a:rPr>
              <a:t>化学 必修 第一册  </a:t>
            </a:r>
            <a:r>
              <a:rPr lang="en-US" altLang="zh-CN" sz="2000" dirty="0" err="1" smtClean="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5.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6.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7.png"/></Relationships>
</file>

<file path=ppt/slides/_rels/slide1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0.jpeg"/><Relationship Id="rId2" Type="http://schemas.openxmlformats.org/officeDocument/2006/relationships/image" Target="../media/image19.png"/><Relationship Id="rId1" Type="http://schemas.openxmlformats.org/officeDocument/2006/relationships/image" Target="../media/image18.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2.png"/><Relationship Id="rId1" Type="http://schemas.openxmlformats.org/officeDocument/2006/relationships/image" Target="../media/image21.pn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3.png"/></Relationships>
</file>

<file path=ppt/slides/_rels/slide16.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27.png"/><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image" Target="../media/image24.png"/></Relationships>
</file>

<file path=ppt/slides/_rels/slide17.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25.png"/><Relationship Id="rId3" Type="http://schemas.openxmlformats.org/officeDocument/2006/relationships/image" Target="../media/image27.png"/><Relationship Id="rId2" Type="http://schemas.openxmlformats.org/officeDocument/2006/relationships/image" Target="../media/image28.png"/><Relationship Id="rId1" Type="http://schemas.openxmlformats.org/officeDocument/2006/relationships/image" Target="../media/image26.png"/></Relationships>
</file>

<file path=ppt/slides/_rels/slide18.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5.png"/><Relationship Id="rId2" Type="http://schemas.openxmlformats.org/officeDocument/2006/relationships/image" Target="../media/image27.png"/><Relationship Id="rId1" Type="http://schemas.openxmlformats.org/officeDocument/2006/relationships/image" Target="../media/image26.png"/></Relationships>
</file>

<file path=ppt/slides/_rels/slide19.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5.png"/><Relationship Id="rId2" Type="http://schemas.openxmlformats.org/officeDocument/2006/relationships/image" Target="../media/image27.png"/><Relationship Id="rId1" Type="http://schemas.openxmlformats.org/officeDocument/2006/relationships/image" Target="../media/image26.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25.png"/><Relationship Id="rId3" Type="http://schemas.openxmlformats.org/officeDocument/2006/relationships/image" Target="../media/image27.png"/><Relationship Id="rId2" Type="http://schemas.openxmlformats.org/officeDocument/2006/relationships/image" Target="../media/image29.png"/><Relationship Id="rId1" Type="http://schemas.openxmlformats.org/officeDocument/2006/relationships/image" Target="../media/image26.png"/></Relationships>
</file>

<file path=ppt/slides/_rels/slide2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5.png"/><Relationship Id="rId2" Type="http://schemas.openxmlformats.org/officeDocument/2006/relationships/image" Target="../media/image27.png"/><Relationship Id="rId1" Type="http://schemas.openxmlformats.org/officeDocument/2006/relationships/image" Target="../media/image26.png"/></Relationships>
</file>

<file path=ppt/slides/_rels/slide2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image" Target="../media/image30.pn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3.png"/></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5.png"/><Relationship Id="rId1" Type="http://schemas.openxmlformats.org/officeDocument/2006/relationships/image" Target="../media/image34.png"/></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6.png"/></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7.png"/></Relationships>
</file>

<file path=ppt/slides/_rels/slide2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image" Target="../media/image38.png"/></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9.png"/></Relationships>
</file>

<file path=ppt/slides/_rels/slide29.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1.png"/><Relationship Id="rId2" Type="http://schemas.openxmlformats.org/officeDocument/2006/relationships/image" Target="../media/image26.png"/><Relationship Id="rId1" Type="http://schemas.openxmlformats.org/officeDocument/2006/relationships/image" Target="../media/image40.png"/></Relationships>
</file>

<file path=ppt/slides/_rels/slide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image" Target="../media/image4.png"/></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7.png"/><Relationship Id="rId1" Type="http://schemas.openxmlformats.org/officeDocument/2006/relationships/image" Target="../media/image42.png"/></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7.png"/><Relationship Id="rId1" Type="http://schemas.openxmlformats.org/officeDocument/2006/relationships/image" Target="../media/image26.png"/></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7.png"/><Relationship Id="rId1" Type="http://schemas.openxmlformats.org/officeDocument/2006/relationships/image" Target="../media/image26.png"/></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7.png"/><Relationship Id="rId1" Type="http://schemas.openxmlformats.org/officeDocument/2006/relationships/image" Target="../media/image26.png"/></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4.png"/><Relationship Id="rId1" Type="http://schemas.openxmlformats.org/officeDocument/2006/relationships/image" Target="../media/image4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8.png"/><Relationship Id="rId1"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0.png"/><Relationship Id="rId1"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2.png"/><Relationship Id="rId1" Type="http://schemas.openxmlformats.org/officeDocument/2006/relationships/image" Target="../media/image11.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3.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51277"/>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2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第三章　铁　金属材料</a:t>
            </a:r>
            <a:endParaRPr lang="zh-CN" altLang="en-US" sz="52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第一节　铁及其化合物</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铁的</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氢氧化物</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graphicFrame>
            <p:nvGraphicFramePr>
              <p:cNvPr id="2" name="表格 1"/>
              <p:cNvGraphicFramePr>
                <a:graphicFrameLocks noGrp="1"/>
              </p:cNvGraphicFramePr>
              <p:nvPr/>
            </p:nvGraphicFramePr>
            <p:xfrm>
              <a:off x="364168" y="1412776"/>
              <a:ext cx="11482533" cy="4553907"/>
            </p:xfrm>
            <a:graphic>
              <a:graphicData uri="http://schemas.openxmlformats.org/drawingml/2006/table">
                <a:tbl>
                  <a:tblPr firstRow="1" firstCol="1" bandRow="1"/>
                  <a:tblGrid>
                    <a:gridCol w="1945140"/>
                    <a:gridCol w="4938026"/>
                    <a:gridCol w="4599367"/>
                  </a:tblGrid>
                  <a:tr h="458223">
                    <a:tc>
                      <a:txBody>
                        <a:bodyPr/>
                        <a:lstStyle/>
                        <a:p>
                          <a:pPr algn="ctr" hangingPunct="0">
                            <a:lnSpc>
                              <a:spcPct val="130000"/>
                            </a:lnSpc>
                            <a:spcAft>
                              <a:spcPts val="0"/>
                            </a:spcAft>
                          </a:pP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名称</a:t>
                          </a:r>
                          <a:r>
                            <a:rPr lang="en-US" alt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氢氧化亚铁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687" marR="5568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氢氧化铁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458223">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化学式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687" marR="5568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458223">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物质类别</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二元弱碱</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687" marR="5568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三元弱碱</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458223">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颜色状态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白色固体</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687" marR="5568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红褐色固体</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与非氧化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性强酸反应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2H</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687" marR="5568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3H</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125034">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稳定性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r>
                                        <a:rPr lang="zh-CN"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FeO</a:t>
                          </a:r>
                          <a:r>
                            <a:rPr 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隔绝空气</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687" marR="5568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2Fe</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r>
                                        <a:rPr lang="zh-CN"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en-US" sz="2400" b="1" baseline="-25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400" b="1" baseline="-25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554907">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转化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ctr" hangingPunct="0">
                            <a:lnSpc>
                              <a:spcPct val="130000"/>
                            </a:lnSpc>
                            <a:spcAft>
                              <a:spcPts val="0"/>
                            </a:spcAft>
                          </a:pP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4Fe</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4Fe</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687" marR="5568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r>
                </a:tbl>
              </a:graphicData>
            </a:graphic>
          </p:graphicFrame>
        </mc:Choice>
        <mc:Fallback xmlns="">
          <p:graphicFrame>
            <p:nvGraphicFramePr>
              <p:cNvPr id="2" name="表格 1"/>
              <p:cNvGraphicFramePr>
                <a:graphicFrameLocks noGrp="1"/>
              </p:cNvGraphicFramePr>
              <p:nvPr/>
            </p:nvGraphicFramePr>
            <p:xfrm>
              <a:off x="364168" y="1412776"/>
              <a:ext cx="11482533" cy="4553907"/>
            </p:xfrm>
            <a:graphic>
              <a:graphicData uri="http://schemas.openxmlformats.org/drawingml/2006/table">
                <a:tbl>
                  <a:tblPr firstRow="1" firstCol="1" bandRow="1"/>
                  <a:tblGrid>
                    <a:gridCol w="1945140"/>
                    <a:gridCol w="4938026"/>
                    <a:gridCol w="4599367"/>
                  </a:tblGrid>
                  <a:tr h="458223">
                    <a:tc>
                      <a:txBody>
                        <a:bodyPr/>
                        <a:lstStyle/>
                        <a:p>
                          <a:pPr algn="ctr" hangingPunct="0">
                            <a:lnSpc>
                              <a:spcPct val="130000"/>
                            </a:lnSpc>
                            <a:spcAft>
                              <a:spcPts val="0"/>
                            </a:spcAft>
                          </a:pP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名称</a:t>
                          </a:r>
                          <a:r>
                            <a:rPr lang="en-US" alt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氢氧化亚铁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687" marR="5568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氢氧化铁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458223">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化学式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687" marR="5568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458223">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物质类别</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二元弱碱</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687" marR="5568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三元弱碱</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458223">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颜色状态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白色固体</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687" marR="5568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红褐色固体</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949960">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与非氧化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性强酸反应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endParaRPr lang="zh-CN"/>
                        </a:p>
                      </a:txBody>
                      <a:tcPr marL="55687" marR="5568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c>
                      <a:txBody>
                        <a:bodyPr/>
                        <a:lstStyle/>
                        <a:p>
                          <a:endParaRPr lang="zh-CN"/>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r>
                  <a:tr h="1125220">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稳定性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endParaRPr lang="zh-CN"/>
                        </a:p>
                      </a:txBody>
                      <a:tcPr marL="55687" marR="5568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c>
                      <a:txBody>
                        <a:bodyPr/>
                        <a:lstStyle/>
                        <a:p>
                          <a:endParaRPr lang="zh-CN"/>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r>
                  <a:tr h="682625">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转化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endParaRPr lang="zh-CN"/>
                        </a:p>
                      </a:txBody>
                      <a:tcPr marL="55687" marR="5568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c hMerge="1">
                      <a:tcPr/>
                    </a:tc>
                  </a:tr>
                </a:tbl>
              </a:graphicData>
            </a:graphic>
          </p:graphicFrame>
        </mc:Fallback>
      </mc:AlternateContent>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1687963"/>
          </a:xfrm>
        </p:spPr>
        <p:txBody>
          <a:bodyPr/>
          <a:lstStyle/>
          <a:p>
            <a:pPr hangingPunct="0">
              <a:spcAft>
                <a:spcPts val="0"/>
              </a:spcAf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铁盐</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和亚铁盐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铁盐和亚铁盐的组成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p:pic>
        <p:nvPicPr>
          <p:cNvPr id="3" name="知识点3.EPS" descr="id:2147493159;FounderCES"/>
          <p:cNvPicPr/>
          <p:nvPr/>
        </p:nvPicPr>
        <p:blipFill>
          <a:blip r:embed="rId1">
            <a:clrChange>
              <a:clrFrom>
                <a:srgbClr val="FFFFFF"/>
              </a:clrFrom>
              <a:clrTo>
                <a:srgbClr val="FFFFFF">
                  <a:alpha val="0"/>
                </a:srgbClr>
              </a:clrTo>
            </a:clrChange>
          </a:blip>
          <a:stretch>
            <a:fillRect/>
          </a:stretch>
        </p:blipFill>
        <p:spPr>
          <a:xfrm>
            <a:off x="360854" y="949990"/>
            <a:ext cx="1200785" cy="318770"/>
          </a:xfrm>
          <a:prstGeom prst="rect">
            <a:avLst/>
          </a:prstGeom>
          <a:solidFill>
            <a:scrgbClr r="0" g="0" b="0">
              <a:alpha val="0"/>
            </a:scrgbClr>
          </a:solidFill>
        </p:spPr>
      </p:pic>
      <p:graphicFrame>
        <p:nvGraphicFramePr>
          <p:cNvPr id="2" name="表格 1"/>
          <p:cNvGraphicFramePr>
            <a:graphicFrameLocks noGrp="1"/>
          </p:cNvGraphicFramePr>
          <p:nvPr/>
        </p:nvGraphicFramePr>
        <p:xfrm>
          <a:off x="428290" y="1988840"/>
          <a:ext cx="11350976" cy="1645920"/>
        </p:xfrm>
        <a:graphic>
          <a:graphicData uri="http://schemas.openxmlformats.org/drawingml/2006/table">
            <a:tbl>
              <a:tblPr firstRow="1" firstCol="1" bandRow="1"/>
              <a:tblGrid>
                <a:gridCol w="1778484"/>
                <a:gridCol w="4824864"/>
                <a:gridCol w="4747628"/>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名称</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亚铁盐</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铁盐</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组成</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含有</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的盐</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含有</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的盐</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常见物质</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FeSO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FeCl</a:t>
                      </a:r>
                      <a:r>
                        <a:rPr lang="en-US" sz="2400" b="1" baseline="-25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等</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FeCl</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en-US" sz="2400" b="1" baseline="-25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a:t>
                      </a:r>
                      <a:r>
                        <a:rPr lang="en-US" sz="2400" b="1" baseline="-25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sz="2400" b="1"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baseline="-25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等</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黑体" panose="02010609060101010101" pitchFamily="49" charset="-122"/>
                <a:ea typeface="宋体" panose="02010600030101010101" pitchFamily="2" charset="-122"/>
                <a:cs typeface="Times New Roman" panose="02020603050405020304" pitchFamily="18" charset="0"/>
              </a:rPr>
              <a:t>Fe</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a:t>
            </a:r>
            <a:r>
              <a:rPr lang="en-US" altLang="zh-CN" b="1">
                <a:solidFill>
                  <a:srgbClr val="000000"/>
                </a:solidFill>
                <a:latin typeface="黑体" panose="02010609060101010101" pitchFamily="49" charset="-122"/>
                <a:ea typeface="宋体" panose="02010600030101010101" pitchFamily="2" charset="-122"/>
                <a:cs typeface="Times New Roman" panose="02020603050405020304" pitchFamily="18" charset="0"/>
              </a:rPr>
              <a:t>Fe</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的</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检验</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graphicFrame>
            <p:nvGraphicFramePr>
              <p:cNvPr id="2" name="表格 1"/>
              <p:cNvGraphicFramePr>
                <a:graphicFrameLocks noGrp="1"/>
              </p:cNvGraphicFramePr>
              <p:nvPr/>
            </p:nvGraphicFramePr>
            <p:xfrm>
              <a:off x="388869" y="1484784"/>
              <a:ext cx="11457833" cy="2859151"/>
            </p:xfrm>
            <a:graphic>
              <a:graphicData uri="http://schemas.openxmlformats.org/drawingml/2006/table">
                <a:tbl>
                  <a:tblPr firstRow="1" firstCol="1" bandRow="1"/>
                  <a:tblGrid>
                    <a:gridCol w="2331258"/>
                    <a:gridCol w="3384084"/>
                    <a:gridCol w="5742491"/>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离子</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溶液的颜色</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浅绿色</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黄色</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滴加</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KSCN</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溶液</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无明显现象</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溶液变红色</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反应原理</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不反应</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3SCN</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SCN</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结论</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ctr" hangingPunct="0">
                            <a:lnSpc>
                              <a:spcPct val="150000"/>
                            </a:lnSpc>
                            <a:spcAft>
                              <a:spcPts val="0"/>
                            </a:spcAft>
                          </a:pPr>
                          <a:r>
                            <a:rPr lang="zh-CN" sz="2400" b="1" spc="-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利用含有</a:t>
                          </a:r>
                          <a:r>
                            <a:rPr lang="en-US" sz="2400" b="1"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en-US" sz="2400" b="1" spc="-1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spc="-1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spc="-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的盐溶液遇到</a:t>
                          </a:r>
                          <a:r>
                            <a:rPr lang="en-US" sz="2400" b="1"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KSCN</a:t>
                          </a:r>
                          <a:r>
                            <a:rPr lang="zh-CN" sz="2400" b="1" spc="-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溶液变成红色</a:t>
                          </a:r>
                          <a:r>
                            <a:rPr lang="zh-CN" sz="2400" b="1"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spc="-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检验</a:t>
                          </a:r>
                          <a:r>
                            <a:rPr lang="en-US" sz="2400" b="1"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en-US" sz="2400" b="1" spc="-1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spc="-1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spc="-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的存在</a:t>
                          </a:r>
                          <a:endParaRPr lang="zh-CN" sz="1050"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r>
                </a:tbl>
              </a:graphicData>
            </a:graphic>
          </p:graphicFrame>
        </mc:Choice>
        <mc:Fallback xmlns="">
          <p:graphicFrame>
            <p:nvGraphicFramePr>
              <p:cNvPr id="2" name="表格 1"/>
              <p:cNvGraphicFramePr>
                <a:graphicFrameLocks noGrp="1"/>
              </p:cNvGraphicFramePr>
              <p:nvPr/>
            </p:nvGraphicFramePr>
            <p:xfrm>
              <a:off x="388869" y="1484784"/>
              <a:ext cx="11457833" cy="2859151"/>
            </p:xfrm>
            <a:graphic>
              <a:graphicData uri="http://schemas.openxmlformats.org/drawingml/2006/table">
                <a:tbl>
                  <a:tblPr firstRow="1" firstCol="1" bandRow="1"/>
                  <a:tblGrid>
                    <a:gridCol w="2331258"/>
                    <a:gridCol w="3384084"/>
                    <a:gridCol w="5742491"/>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离子</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溶液的颜色</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浅绿色</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黄色</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滴加</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KSCN</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溶液</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无明显现象</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溶液变红色</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788035">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反应原理</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不反应</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结论</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ctr" hangingPunct="0">
                            <a:lnSpc>
                              <a:spcPct val="150000"/>
                            </a:lnSpc>
                            <a:spcAft>
                              <a:spcPts val="0"/>
                            </a:spcAft>
                          </a:pPr>
                          <a:r>
                            <a:rPr lang="zh-CN" sz="2400" b="1" spc="-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利用含有</a:t>
                          </a:r>
                          <a:r>
                            <a:rPr lang="en-US" sz="2400" b="1"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en-US" sz="2400" b="1" spc="-1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spc="-1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spc="-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的盐溶液遇到</a:t>
                          </a:r>
                          <a:r>
                            <a:rPr lang="en-US" sz="2400" b="1"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KSCN</a:t>
                          </a:r>
                          <a:r>
                            <a:rPr lang="zh-CN" sz="2400" b="1" spc="-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溶液变成红色</a:t>
                          </a:r>
                          <a:r>
                            <a:rPr lang="zh-CN" sz="2400" b="1"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spc="-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检验</a:t>
                          </a:r>
                          <a:r>
                            <a:rPr lang="en-US" sz="2400" b="1"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en-US" sz="2400" b="1" spc="-1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spc="-10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spc="-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的存在</a:t>
                          </a:r>
                          <a:endParaRPr lang="zh-CN" sz="1050"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r>
                </a:tbl>
              </a:graphicData>
            </a:graphic>
          </p:graphicFrame>
        </mc:Fallback>
      </mc:AlternateContent>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黑体" panose="02010609060101010101" pitchFamily="49" charset="-122"/>
                <a:ea typeface="宋体" panose="02010600030101010101" pitchFamily="2" charset="-122"/>
                <a:cs typeface="Times New Roman" panose="02020603050405020304" pitchFamily="18" charset="0"/>
              </a:rPr>
              <a:t>Fe</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a:t>
            </a:r>
            <a:r>
              <a:rPr lang="en-US" altLang="zh-CN" b="1">
                <a:solidFill>
                  <a:srgbClr val="000000"/>
                </a:solidFill>
                <a:latin typeface="黑体" panose="02010609060101010101" pitchFamily="49" charset="-122"/>
                <a:ea typeface="宋体" panose="02010600030101010101" pitchFamily="2" charset="-122"/>
                <a:cs typeface="Times New Roman" panose="02020603050405020304" pitchFamily="18" charset="0"/>
              </a:rPr>
              <a:t>Fe</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相互转化的实验</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探究</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graphicFrame>
            <p:nvGraphicFramePr>
              <p:cNvPr id="2" name="表格 1"/>
              <p:cNvGraphicFramePr>
                <a:graphicFrameLocks noGrp="1"/>
              </p:cNvGraphicFramePr>
              <p:nvPr/>
            </p:nvGraphicFramePr>
            <p:xfrm>
              <a:off x="361272" y="1429883"/>
              <a:ext cx="11485848" cy="4962002"/>
            </p:xfrm>
            <a:graphic>
              <a:graphicData uri="http://schemas.openxmlformats.org/drawingml/2006/table">
                <a:tbl>
                  <a:tblPr firstRow="1" firstCol="1" bandRow="1"/>
                  <a:tblGrid>
                    <a:gridCol w="1356049"/>
                    <a:gridCol w="4810351"/>
                    <a:gridCol w="5319448"/>
                  </a:tblGrid>
                  <a:tr h="1672333">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操作</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ctr" hangingPunct="0">
                            <a:lnSpc>
                              <a:spcPct val="150000"/>
                            </a:lnSpc>
                            <a:spcAft>
                              <a:spcPts val="0"/>
                            </a:spcAft>
                          </a:pP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5309" marR="6530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r>
                  <a:tr h="1136753">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现象</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l"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加入铁粉后溶液显浅绿色</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再滴加</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KSCN</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溶液无明显变化</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5309" marR="6530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向上层溶液中滴加新制氯水</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溶液变成红色</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5309" marR="6530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246617">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离子</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方程式</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2Fe</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3Fe</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5309" marR="6530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0"/>
                            </a:spcAft>
                          </a:pP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2Fe</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2Fe</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2Cl</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endPar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l"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3SCN</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SCN</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5309" marR="6530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823734">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结论</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baseline="30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baseline="30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en-US" sz="2400" b="1" baseline="30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r>
                </a:tbl>
              </a:graphicData>
            </a:graphic>
          </p:graphicFrame>
        </mc:Choice>
        <mc:Fallback xmlns="">
          <p:graphicFrame>
            <p:nvGraphicFramePr>
              <p:cNvPr id="2" name="表格 1"/>
              <p:cNvGraphicFramePr>
                <a:graphicFrameLocks noGrp="1"/>
              </p:cNvGraphicFramePr>
              <p:nvPr/>
            </p:nvGraphicFramePr>
            <p:xfrm>
              <a:off x="361272" y="1429883"/>
              <a:ext cx="11485848" cy="4962002"/>
            </p:xfrm>
            <a:graphic>
              <a:graphicData uri="http://schemas.openxmlformats.org/drawingml/2006/table">
                <a:tbl>
                  <a:tblPr firstRow="1" firstCol="1" bandRow="1"/>
                  <a:tblGrid>
                    <a:gridCol w="1356049"/>
                    <a:gridCol w="4810351"/>
                    <a:gridCol w="5319448"/>
                  </a:tblGrid>
                  <a:tr h="1672333">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操作</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ctr" hangingPunct="0">
                            <a:lnSpc>
                              <a:spcPct val="150000"/>
                            </a:lnSpc>
                            <a:spcAft>
                              <a:spcPts val="0"/>
                            </a:spcAft>
                          </a:pP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5309" marR="6530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r>
                  <a:tr h="1136753">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现象</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l"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加入铁粉后溶液显浅绿色</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再滴加</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KSCN</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溶液无明显变化</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5309" marR="6530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向上层溶液中滴加新制氯水</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溶液变成红色</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5309" marR="6530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57607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离子</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方程式</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endParaRPr lang="zh-CN"/>
                        </a:p>
                      </a:txBody>
                      <a:tcPr marL="65309" marR="6530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c>
                      <a:txBody>
                        <a:bodyPr/>
                        <a:lstStyle/>
                        <a:p>
                          <a:endParaRPr lang="zh-CN"/>
                        </a:p>
                      </a:txBody>
                      <a:tcPr marL="65309" marR="6530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r>
                  <a:tr h="823734">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结论</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baseline="30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baseline="30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en-US" sz="2400" b="1" baseline="30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r>
                </a:tbl>
              </a:graphicData>
            </a:graphic>
          </p:graphicFrame>
        </mc:Fallback>
      </mc:AlternateContent>
      <p:pic>
        <p:nvPicPr>
          <p:cNvPr id="8194" name="cc301.jpg"/>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799062" y="1556792"/>
            <a:ext cx="2957471" cy="1440160"/>
          </a:xfrm>
          <a:prstGeom prst="rect">
            <a:avLst/>
          </a:prstGeom>
          <a:solidFill>
            <a:srgbClr val="000000">
              <a:alpha val="0"/>
            </a:srgbClr>
          </a:solidFill>
        </p:spPr>
      </p:pic>
      <p:pic>
        <p:nvPicPr>
          <p:cNvPr id="8193" name="图片 353"/>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383238" y="5545938"/>
            <a:ext cx="647700" cy="790575"/>
          </a:xfrm>
          <a:prstGeom prst="rect">
            <a:avLst/>
          </a:prstGeom>
          <a:solidFill>
            <a:srgbClr val="000000">
              <a:alpha val="0"/>
            </a:srgbClr>
          </a:solid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2494806" y="764704"/>
            <a:ext cx="6856425" cy="653368"/>
          </a:xfrm>
          <a:prstGeom prst="rect">
            <a:avLst/>
          </a:prstGeom>
        </p:spPr>
      </p:pic>
      <p:pic>
        <p:nvPicPr>
          <p:cNvPr id="5" name="要点1.EPS" descr="id:2147491247;FounderCES"/>
          <p:cNvPicPr/>
          <p:nvPr/>
        </p:nvPicPr>
        <p:blipFill>
          <a:blip r:embed="rId2"/>
          <a:stretch>
            <a:fillRect/>
          </a:stretch>
        </p:blipFill>
        <p:spPr>
          <a:xfrm>
            <a:off x="360854" y="1700808"/>
            <a:ext cx="948690" cy="333375"/>
          </a:xfrm>
          <a:prstGeom prst="rect">
            <a:avLst/>
          </a:prstGeom>
        </p:spPr>
      </p:pic>
      <p:sp>
        <p:nvSpPr>
          <p:cNvPr id="3" name="内容占位符 2"/>
          <p:cNvSpPr>
            <a:spLocks noGrp="1"/>
          </p:cNvSpPr>
          <p:nvPr>
            <p:ph idx="1"/>
          </p:nvPr>
        </p:nvSpPr>
        <p:spPr>
          <a:xfrm>
            <a:off x="360854" y="1556792"/>
            <a:ext cx="11485848" cy="3969385"/>
          </a:xfrm>
        </p:spPr>
        <p:txBody>
          <a:bodyPr/>
          <a:lstStyle/>
          <a:p>
            <a:pPr hangingPunct="0">
              <a:spcAft>
                <a:spcPts val="0"/>
              </a:spcAft>
            </a:pPr>
            <a:r>
              <a:rPr lang="en-US" altLang="zh-CN" b="1" smtClean="0">
                <a:solidFill>
                  <a:srgbClr val="00A451"/>
                </a:solidFill>
                <a:latin typeface="Times New Roman" panose="02020603050405020304" pitchFamily="18" charset="0"/>
                <a:ea typeface="宋体" panose="02010600030101010101" pitchFamily="2" charset="-122"/>
                <a:cs typeface="Times New Roman" panose="02020603050405020304" pitchFamily="18" charset="0"/>
              </a:rPr>
              <a:t>              Fe</a:t>
            </a:r>
            <a:r>
              <a:rPr lang="en-US" altLang="zh-CN" b="1" smtClean="0">
                <a:solidFill>
                  <a:srgbClr val="00A451"/>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A451"/>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smtClean="0">
                <a:solidFill>
                  <a:srgbClr val="00A451"/>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smtClean="0">
                <a:solidFill>
                  <a:srgbClr val="00A451"/>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的性质及其制备</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防止</a:t>
            </a:r>
            <a:r>
              <a:rPr lang="en-US" altLang="zh-CN" b="1">
                <a:solidFill>
                  <a:srgbClr val="000000"/>
                </a:solidFill>
                <a:latin typeface="黑体" panose="02010609060101010101" pitchFamily="49" charset="-122"/>
                <a:ea typeface="宋体" panose="02010600030101010101" pitchFamily="2" charset="-122"/>
                <a:cs typeface="Times New Roman" panose="02020603050405020304" pitchFamily="18" charset="0"/>
              </a:rPr>
              <a:t>Fe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ea typeface="宋体" panose="02010600030101010101" pitchFamily="2" charset="-122"/>
                <a:cs typeface="Times New Roman" panose="02020603050405020304" pitchFamily="18" charset="0"/>
                <a:sym typeface="+mn-ea"/>
              </a:rPr>
              <a:t>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被氧化的方法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将配制溶液的蒸馏水煮沸，除去其中的氧气。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将盛有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溶液的胶头滴管尖端插入试管内的亚铁盐溶液底部，并慢慢挤出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在亚铁盐溶液上面充入保护气，如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、稀有气体等。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在亚铁盐溶液上面加保护层，如苯、植物油等</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实验装置的</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改进</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cc302.jpg" descr="id:2147493204;FounderCES"/>
          <p:cNvPicPr/>
          <p:nvPr/>
        </p:nvPicPr>
        <p:blipFill>
          <a:blip r:embed="rId1">
            <a:clrChange>
              <a:clrFrom>
                <a:srgbClr val="FFFFFF"/>
              </a:clrFrom>
              <a:clrTo>
                <a:srgbClr val="FFFFFF">
                  <a:alpha val="0"/>
                </a:srgbClr>
              </a:clrTo>
            </a:clrChange>
          </a:blip>
          <a:stretch>
            <a:fillRect/>
          </a:stretch>
        </p:blipFill>
        <p:spPr>
          <a:xfrm>
            <a:off x="3070870" y="1322368"/>
            <a:ext cx="5667375" cy="4921250"/>
          </a:xfrm>
          <a:prstGeom prst="rect">
            <a:avLst/>
          </a:prstGeom>
          <a:solidFill>
            <a:scrgbClr r="0" g="0" b="0">
              <a:alpha val="0"/>
            </a:scrgbClr>
          </a:solid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3416320"/>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小组用如图所示装置来制取</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，并观察其在空气中被氧化过程的颜色变化。实验时所使用的试剂有铁屑、稀硫酸和氢氧化钠溶液。请完成下列问题。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仪器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的名称为</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1.EPS" descr="id:2147493211;FounderCES"/>
          <p:cNvPicPr/>
          <p:nvPr/>
        </p:nvPicPr>
        <p:blipFill>
          <a:blip r:embed="rId1">
            <a:clrChange>
              <a:clrFrom>
                <a:srgbClr val="FFFFFF"/>
              </a:clrFrom>
              <a:clrTo>
                <a:srgbClr val="FFFFFF">
                  <a:alpha val="0"/>
                </a:srgbClr>
              </a:clrTo>
            </a:clrChange>
          </a:blip>
          <a:stretch>
            <a:fillRect/>
          </a:stretch>
        </p:blipFill>
        <p:spPr>
          <a:xfrm>
            <a:off x="325408" y="908720"/>
            <a:ext cx="1017270" cy="327660"/>
          </a:xfrm>
          <a:prstGeom prst="rect">
            <a:avLst/>
          </a:prstGeom>
          <a:solidFill>
            <a:scrgbClr r="0" g="0" b="0">
              <a:alpha val="0"/>
            </a:scrgbClr>
          </a:solidFill>
        </p:spPr>
      </p:pic>
      <p:pic>
        <p:nvPicPr>
          <p:cNvPr id="6" name="25ghr267.jpg" descr="id:2147493218;FounderCES"/>
          <p:cNvPicPr/>
          <p:nvPr/>
        </p:nvPicPr>
        <p:blipFill>
          <a:blip r:embed="rId2">
            <a:clrChange>
              <a:clrFrom>
                <a:srgbClr val="FFFFFF"/>
              </a:clrFrom>
              <a:clrTo>
                <a:srgbClr val="FFFFFF">
                  <a:alpha val="0"/>
                </a:srgbClr>
              </a:clrTo>
            </a:clrChange>
          </a:blip>
          <a:stretch>
            <a:fillRect/>
          </a:stretch>
        </p:blipFill>
        <p:spPr>
          <a:xfrm>
            <a:off x="4012887" y="1988840"/>
            <a:ext cx="4026535" cy="1569720"/>
          </a:xfrm>
          <a:prstGeom prst="rect">
            <a:avLst/>
          </a:prstGeom>
          <a:solidFill>
            <a:scrgbClr r="0" g="0" b="0">
              <a:alpha val="0"/>
            </a:scrgbClr>
          </a:solidFill>
        </p:spPr>
      </p:pic>
      <p:pic>
        <p:nvPicPr>
          <p:cNvPr id="7" name="24答案.EPS" descr="id:2147493232;FounderCES"/>
          <p:cNvPicPr/>
          <p:nvPr/>
        </p:nvPicPr>
        <p:blipFill>
          <a:blip r:embed="rId3">
            <a:clrChange>
              <a:clrFrom>
                <a:srgbClr val="FFFFFF"/>
              </a:clrFrom>
              <a:clrTo>
                <a:srgbClr val="FFFFFF">
                  <a:alpha val="0"/>
                </a:srgbClr>
              </a:clrTo>
            </a:clrChange>
          </a:blip>
          <a:stretch>
            <a:fillRect/>
          </a:stretch>
        </p:blipFill>
        <p:spPr>
          <a:xfrm>
            <a:off x="483205" y="4325040"/>
            <a:ext cx="701675" cy="249555"/>
          </a:xfrm>
          <a:prstGeom prst="rect">
            <a:avLst/>
          </a:prstGeom>
          <a:solidFill>
            <a:scrgbClr r="0" g="0" b="0">
              <a:alpha val="0"/>
            </a:scrgbClr>
          </a:solidFill>
        </p:spPr>
      </p:pic>
      <p:sp>
        <p:nvSpPr>
          <p:cNvPr id="2" name="矩形 1"/>
          <p:cNvSpPr/>
          <p:nvPr/>
        </p:nvSpPr>
        <p:spPr>
          <a:xfrm>
            <a:off x="1342678" y="4192269"/>
            <a:ext cx="1699382" cy="461665"/>
          </a:xfrm>
          <a:prstGeom prst="rect">
            <a:avLst/>
          </a:prstGeom>
        </p:spPr>
        <p:txBody>
          <a:bodyPr wrap="square">
            <a:spAutoFit/>
          </a:bodyPr>
          <a:lstStyle/>
          <a:p>
            <a:r>
              <a:rPr lang="zh-CN" altLang="zh-CN" sz="2400">
                <a:solidFill>
                  <a:srgbClr val="000000"/>
                </a:solidFill>
                <a:ea typeface="楷体" panose="02010609060101010101" pitchFamily="49" charset="-122"/>
                <a:cs typeface="Times New Roman" panose="02020603050405020304" pitchFamily="18" charset="0"/>
              </a:rPr>
              <a:t>分液漏斗</a:t>
            </a:r>
            <a:r>
              <a:rPr lang="zh-CN" altLang="zh-CN" sz="2400">
                <a:solidFill>
                  <a:srgbClr val="000000"/>
                </a:solidFill>
                <a:cs typeface="Times New Roman" panose="02020603050405020304" pitchFamily="18" charset="0"/>
              </a:rPr>
              <a:t>　</a:t>
            </a:r>
            <a:endParaRPr lang="zh-CN" altLang="en-US"/>
          </a:p>
        </p:txBody>
      </p:sp>
      <p:pic>
        <p:nvPicPr>
          <p:cNvPr id="8" name="24解析.EPS" descr="id:2147493225;FounderCES"/>
          <p:cNvPicPr/>
          <p:nvPr/>
        </p:nvPicPr>
        <p:blipFill>
          <a:blip r:embed="rId4">
            <a:clrChange>
              <a:clrFrom>
                <a:srgbClr val="FFFFFF"/>
              </a:clrFrom>
              <a:clrTo>
                <a:srgbClr val="FFFFFF">
                  <a:alpha val="0"/>
                </a:srgbClr>
              </a:clrTo>
            </a:clrChange>
          </a:blip>
          <a:stretch>
            <a:fillRect/>
          </a:stretch>
        </p:blipFill>
        <p:spPr>
          <a:xfrm>
            <a:off x="488162" y="4869160"/>
            <a:ext cx="725805" cy="258445"/>
          </a:xfrm>
          <a:prstGeom prst="rect">
            <a:avLst/>
          </a:prstGeom>
          <a:solidFill>
            <a:scrgbClr r="0" g="0" b="0">
              <a:alpha val="0"/>
            </a:scrgbClr>
          </a:solidFill>
        </p:spPr>
      </p:pic>
      <p:sp>
        <p:nvSpPr>
          <p:cNvPr id="9" name="矩形 8"/>
          <p:cNvSpPr/>
          <p:nvPr/>
        </p:nvSpPr>
        <p:spPr>
          <a:xfrm>
            <a:off x="1342678" y="4651890"/>
            <a:ext cx="5666936" cy="646331"/>
          </a:xfrm>
          <a:prstGeom prst="rect">
            <a:avLst/>
          </a:prstGeom>
        </p:spPr>
        <p:txBody>
          <a:bodyPr wrap="none">
            <a:spAutoFit/>
          </a:bodyPr>
          <a:lstStyle/>
          <a:p>
            <a:pPr algn="just">
              <a:lnSpc>
                <a:spcPct val="150000"/>
              </a:lnSpc>
              <a:spcAft>
                <a:spcPts val="0"/>
              </a:spcAft>
            </a:pPr>
            <a:r>
              <a:rPr lang="zh-CN" altLang="zh-CN" sz="2400">
                <a:solidFill>
                  <a:srgbClr val="000000"/>
                </a:solidFill>
                <a:ea typeface="楷体" panose="02010609060101010101" pitchFamily="49" charset="-122"/>
                <a:cs typeface="Times New Roman" panose="02020603050405020304" pitchFamily="18" charset="0"/>
              </a:rPr>
              <a:t>根据仪器结构特征可知</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X</a:t>
            </a:r>
            <a:r>
              <a:rPr lang="zh-CN" altLang="zh-CN" sz="2400">
                <a:solidFill>
                  <a:srgbClr val="000000"/>
                </a:solidFill>
                <a:ea typeface="楷体" panose="02010609060101010101" pitchFamily="49" charset="-122"/>
                <a:cs typeface="Times New Roman" panose="02020603050405020304" pitchFamily="18" charset="0"/>
              </a:rPr>
              <a:t>为分液漏斗。</a:t>
            </a:r>
            <a:endParaRPr lang="zh-CN" altLang="zh-CN" sz="105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中主要反应的离子方程式为</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答案.EPS" descr="id:2147493232;FounderCES"/>
          <p:cNvPicPr/>
          <p:nvPr/>
        </p:nvPicPr>
        <p:blipFill>
          <a:blip r:embed="rId1">
            <a:clrChange>
              <a:clrFrom>
                <a:srgbClr val="FFFFFF"/>
              </a:clrFrom>
              <a:clrTo>
                <a:srgbClr val="FFFFFF">
                  <a:alpha val="0"/>
                </a:srgbClr>
              </a:clrTo>
            </a:clrChange>
          </a:blip>
          <a:stretch>
            <a:fillRect/>
          </a:stretch>
        </p:blipFill>
        <p:spPr>
          <a:xfrm>
            <a:off x="504870" y="3552968"/>
            <a:ext cx="701675" cy="249555"/>
          </a:xfrm>
          <a:prstGeom prst="rect">
            <a:avLst/>
          </a:prstGeom>
          <a:solidFill>
            <a:scrgbClr r="0" g="0" b="0">
              <a:alpha val="0"/>
            </a:scrgbClr>
          </a:solidFill>
        </p:spPr>
      </p:pic>
      <mc:AlternateContent xmlns:mc="http://schemas.openxmlformats.org/markup-compatibility/2006">
        <mc:Choice xmlns:a14="http://schemas.microsoft.com/office/drawing/2010/main" Requires="a14">
          <p:sp>
            <p:nvSpPr>
              <p:cNvPr id="2" name="矩形 1"/>
              <p:cNvSpPr/>
              <p:nvPr/>
            </p:nvSpPr>
            <p:spPr>
              <a:xfrm>
                <a:off x="1192924" y="3284984"/>
                <a:ext cx="3684022" cy="707501"/>
              </a:xfrm>
              <a:prstGeom prst="rect">
                <a:avLst/>
              </a:prstGeom>
            </p:spPr>
            <p:txBody>
              <a:bodyPr wrap="none">
                <a:spAutoFit/>
              </a:bodyPr>
              <a:lstStyle/>
              <a:p>
                <a:pPr algn="just">
                  <a:lnSpc>
                    <a:spcPct val="150000"/>
                  </a:lnSpc>
                  <a:spcAft>
                    <a:spcPts val="0"/>
                  </a:spcAft>
                </a:pPr>
                <a:r>
                  <a:rPr lang="zh-CN" altLang="zh-CN" sz="2400" dirty="0" smtClean="0">
                    <a:solidFill>
                      <a:srgbClr val="000000"/>
                    </a:solidFill>
                    <a:ea typeface="楷体" panose="02010609060101010101" pitchFamily="49" charset="-122"/>
                    <a:cs typeface="Times New Roman" panose="02020603050405020304" pitchFamily="18" charset="0"/>
                  </a:rPr>
                  <a:t> </a:t>
                </a:r>
                <a:r>
                  <a:rPr lang="en-US" altLang="zh-CN" sz="2400" dirty="0">
                    <a:solidFill>
                      <a:srgbClr val="000000"/>
                    </a:solidFill>
                    <a:cs typeface="Times New Roman" panose="02020603050405020304" pitchFamily="18" charset="0"/>
                  </a:rPr>
                  <a:t>Fe</a:t>
                </a:r>
                <a:r>
                  <a:rPr lang="zh-CN" altLang="zh-CN" sz="2400" dirty="0">
                    <a:solidFill>
                      <a:srgbClr val="000000"/>
                    </a:solidFill>
                    <a:cs typeface="Times New Roman" panose="02020603050405020304" pitchFamily="18" charset="0"/>
                  </a:rPr>
                  <a:t>＋</a:t>
                </a:r>
                <a:r>
                  <a:rPr lang="en-US" altLang="zh-CN" sz="2400" dirty="0">
                    <a:solidFill>
                      <a:srgbClr val="000000"/>
                    </a:solidFill>
                    <a:cs typeface="Times New Roman" panose="02020603050405020304" pitchFamily="18" charset="0"/>
                  </a:rPr>
                  <a:t>2H</a:t>
                </a:r>
                <a:r>
                  <a:rPr lang="zh-CN" altLang="zh-CN" sz="2400" baseline="30000" dirty="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sz="2400">
                                <a:solidFill>
                                  <a:srgbClr val="000000"/>
                                </a:solidFill>
                                <a:latin typeface="Cambria Math" panose="02040503050406030204" pitchFamily="18" charset="0"/>
                                <a:cs typeface="Times New Roman" panose="02020603050405020304" pitchFamily="18" charset="0"/>
                              </a:rPr>
                              <m:t>            </m:t>
                            </m:r>
                          </m:e>
                        </m:bar>
                      </m:num>
                      <m:den>
                        <m:r>
                          <a:rPr lang="en-US" altLang="zh-CN" sz="2400" b="1" i="1" smtClean="0">
                            <a:solidFill>
                              <a:srgbClr val="000000"/>
                            </a:solidFill>
                            <a:latin typeface="Cambria Math" panose="02040503050406030204" pitchFamily="18" charset="0"/>
                            <a:cs typeface="Times New Roman" panose="02020603050405020304" pitchFamily="18" charset="0"/>
                          </a:rPr>
                          <m:t> </m:t>
                        </m:r>
                      </m:den>
                    </m:f>
                  </m:oMath>
                </a14:m>
                <a:r>
                  <a:rPr lang="en-US" altLang="zh-CN" sz="2400" dirty="0">
                    <a:solidFill>
                      <a:srgbClr val="000000"/>
                    </a:solidFill>
                    <a:cs typeface="Times New Roman" panose="02020603050405020304" pitchFamily="18" charset="0"/>
                  </a:rPr>
                  <a:t>Fe</a:t>
                </a:r>
                <a:r>
                  <a:rPr lang="en-US" altLang="zh-CN" sz="2400" baseline="30000" dirty="0">
                    <a:solidFill>
                      <a:srgbClr val="000000"/>
                    </a:solidFill>
                    <a:cs typeface="Times New Roman" panose="02020603050405020304" pitchFamily="18" charset="0"/>
                  </a:rPr>
                  <a:t>2</a:t>
                </a:r>
                <a:r>
                  <a:rPr lang="zh-CN" altLang="zh-CN" sz="2400" baseline="30000" dirty="0">
                    <a:solidFill>
                      <a:srgbClr val="000000"/>
                    </a:solidFill>
                    <a:cs typeface="Times New Roman" panose="02020603050405020304" pitchFamily="18" charset="0"/>
                  </a:rPr>
                  <a:t>＋</a:t>
                </a:r>
                <a:r>
                  <a:rPr lang="zh-CN" altLang="zh-CN" sz="2400" dirty="0">
                    <a:solidFill>
                      <a:srgbClr val="000000"/>
                    </a:solidFill>
                    <a:cs typeface="Times New Roman" panose="02020603050405020304" pitchFamily="18" charset="0"/>
                  </a:rPr>
                  <a:t>＋</a:t>
                </a:r>
                <a:r>
                  <a:rPr lang="en-US" altLang="zh-CN" sz="2400" dirty="0">
                    <a:solidFill>
                      <a:srgbClr val="000000"/>
                    </a:solidFill>
                    <a:cs typeface="Times New Roman" panose="02020603050405020304" pitchFamily="18" charset="0"/>
                  </a:rPr>
                  <a:t>H</a:t>
                </a:r>
                <a:r>
                  <a:rPr lang="en-US" altLang="zh-CN" sz="2400" baseline="-25000" dirty="0">
                    <a:solidFill>
                      <a:srgbClr val="000000"/>
                    </a:solidFill>
                    <a:cs typeface="Times New Roman" panose="02020603050405020304" pitchFamily="18" charset="0"/>
                  </a:rPr>
                  <a:t>2</a:t>
                </a:r>
                <a:r>
                  <a:rPr lang="en-US" altLang="zh-CN" sz="2400" dirty="0">
                    <a:solidFill>
                      <a:srgbClr val="000000"/>
                    </a:solidFill>
                    <a:latin typeface="宋体" panose="02010600030101010101" pitchFamily="2" charset="-122"/>
                    <a:cs typeface="Times New Roman" panose="02020603050405020304" pitchFamily="18" charset="0"/>
                  </a:rPr>
                  <a:t>↑</a:t>
                </a:r>
                <a:endParaRPr lang="zh-CN" altLang="zh-CN" sz="1050" dirty="0">
                  <a:solidFill>
                    <a:srgbClr val="000000"/>
                  </a:solidFill>
                  <a:latin typeface="宋体" panose="02010600030101010101" pitchFamily="2" charset="-122"/>
                  <a:cs typeface="Times New Roman" panose="02020603050405020304" pitchFamily="18" charset="0"/>
                </a:endParaRPr>
              </a:p>
            </p:txBody>
          </p:sp>
        </mc:Choice>
        <mc:Fallback>
          <p:sp>
            <p:nvSpPr>
              <p:cNvPr id="2" name="矩形 1"/>
              <p:cNvSpPr>
                <a:spLocks noRot="1" noChangeAspect="1" noMove="1" noResize="1" noEditPoints="1" noAdjustHandles="1" noChangeArrowheads="1" noChangeShapeType="1" noTextEdit="1"/>
              </p:cNvSpPr>
              <p:nvPr/>
            </p:nvSpPr>
            <p:spPr>
              <a:xfrm>
                <a:off x="1192924" y="3284984"/>
                <a:ext cx="3684022" cy="707501"/>
              </a:xfrm>
              <a:prstGeom prst="rect">
                <a:avLst/>
              </a:prstGeom>
              <a:blipFill rotWithShape="1">
                <a:blip r:embed="rId2"/>
                <a:stretch>
                  <a:fillRect l="-11" t="-4326" r="4" b="-15673"/>
                </a:stretch>
              </a:blipFill>
            </p:spPr>
            <p:txBody>
              <a:bodyPr/>
              <a:lstStyle/>
              <a:p>
                <a:r>
                  <a:rPr lang="zh-CN" altLang="en-US">
                    <a:noFill/>
                  </a:rPr>
                  <a:t> </a:t>
                </a:r>
              </a:p>
            </p:txBody>
          </p:sp>
        </mc:Fallback>
      </mc:AlternateContent>
      <p:sp>
        <p:nvSpPr>
          <p:cNvPr id="5" name="矩形 4"/>
          <p:cNvSpPr/>
          <p:nvPr/>
        </p:nvSpPr>
        <p:spPr>
          <a:xfrm>
            <a:off x="1350498" y="3934797"/>
            <a:ext cx="5976316" cy="646331"/>
          </a:xfrm>
          <a:prstGeom prst="rect">
            <a:avLst/>
          </a:prstGeom>
        </p:spPr>
        <p:txBody>
          <a:bodyPr wrap="none">
            <a:spAutoFit/>
          </a:bodyPr>
          <a:lstStyle/>
          <a:p>
            <a:pPr algn="just">
              <a:lnSpc>
                <a:spcPct val="150000"/>
              </a:lnSpc>
              <a:spcAft>
                <a:spcPts val="0"/>
              </a:spcAft>
            </a:pPr>
            <a:r>
              <a:rPr lang="en-US" altLang="zh-CN" sz="2400">
                <a:solidFill>
                  <a:srgbClr val="000000"/>
                </a:solidFill>
                <a:cs typeface="Times New Roman" panose="02020603050405020304" pitchFamily="18" charset="0"/>
              </a:rPr>
              <a:t>A</a:t>
            </a:r>
            <a:r>
              <a:rPr lang="zh-CN" altLang="zh-CN" sz="2400">
                <a:solidFill>
                  <a:srgbClr val="000000"/>
                </a:solidFill>
                <a:ea typeface="楷体" panose="02010609060101010101" pitchFamily="49" charset="-122"/>
                <a:cs typeface="Times New Roman" panose="02020603050405020304" pitchFamily="18" charset="0"/>
              </a:rPr>
              <a:t>中铁与稀硫酸反应生成硫酸亚铁和氢气。</a:t>
            </a:r>
            <a:endParaRPr lang="zh-CN" altLang="zh-CN" sz="1050">
              <a:solidFill>
                <a:srgbClr val="000000"/>
              </a:solidFill>
              <a:cs typeface="Times New Roman" panose="02020603050405020304" pitchFamily="18" charset="0"/>
            </a:endParaRPr>
          </a:p>
        </p:txBody>
      </p:sp>
      <p:pic>
        <p:nvPicPr>
          <p:cNvPr id="6" name="24解析.EPS" descr="id:2147493225;FounderCES"/>
          <p:cNvPicPr/>
          <p:nvPr/>
        </p:nvPicPr>
        <p:blipFill>
          <a:blip r:embed="rId3">
            <a:clrChange>
              <a:clrFrom>
                <a:srgbClr val="FFFFFF"/>
              </a:clrFrom>
              <a:clrTo>
                <a:srgbClr val="FFFFFF">
                  <a:alpha val="0"/>
                </a:srgbClr>
              </a:clrTo>
            </a:clrChange>
          </a:blip>
          <a:stretch>
            <a:fillRect/>
          </a:stretch>
        </p:blipFill>
        <p:spPr>
          <a:xfrm>
            <a:off x="499544" y="4158619"/>
            <a:ext cx="725805" cy="258445"/>
          </a:xfrm>
          <a:prstGeom prst="rect">
            <a:avLst/>
          </a:prstGeom>
          <a:solidFill>
            <a:scrgbClr r="0" g="0" b="0">
              <a:alpha val="0"/>
            </a:scrgbClr>
          </a:solidFill>
        </p:spPr>
      </p:pic>
      <p:pic>
        <p:nvPicPr>
          <p:cNvPr id="7" name="25ghr267.jpg" descr="id:2147493218;FounderCES"/>
          <p:cNvPicPr/>
          <p:nvPr/>
        </p:nvPicPr>
        <p:blipFill>
          <a:blip r:embed="rId4">
            <a:clrChange>
              <a:clrFrom>
                <a:srgbClr val="FFFFFF"/>
              </a:clrFrom>
              <a:clrTo>
                <a:srgbClr val="FFFFFF">
                  <a:alpha val="0"/>
                </a:srgbClr>
              </a:clrTo>
            </a:clrChange>
          </a:blip>
          <a:stretch>
            <a:fillRect/>
          </a:stretch>
        </p:blipFill>
        <p:spPr>
          <a:xfrm>
            <a:off x="4012887" y="1484784"/>
            <a:ext cx="4026535" cy="1569720"/>
          </a:xfrm>
          <a:prstGeom prst="rect">
            <a:avLst/>
          </a:prstGeom>
          <a:solidFill>
            <a:scrgbClr r="0" g="0" b="0">
              <a:alpha val="0"/>
            </a:scrgbClr>
          </a:solid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1130246"/>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配制氢氧化钠溶液时，为除去蒸馏水中溶解的氧气，常采用的方法是</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答案.EPS" descr="id:2147493232;FounderCES"/>
          <p:cNvPicPr/>
          <p:nvPr/>
        </p:nvPicPr>
        <p:blipFill>
          <a:blip r:embed="rId1">
            <a:clrChange>
              <a:clrFrom>
                <a:srgbClr val="FFFFFF"/>
              </a:clrFrom>
              <a:clrTo>
                <a:srgbClr val="FFFFFF">
                  <a:alpha val="0"/>
                </a:srgbClr>
              </a:clrTo>
            </a:clrChange>
          </a:blip>
          <a:stretch>
            <a:fillRect/>
          </a:stretch>
        </p:blipFill>
        <p:spPr>
          <a:xfrm>
            <a:off x="550590" y="3430741"/>
            <a:ext cx="701675" cy="249555"/>
          </a:xfrm>
          <a:prstGeom prst="rect">
            <a:avLst/>
          </a:prstGeom>
          <a:solidFill>
            <a:scrgbClr r="0" g="0" b="0">
              <a:alpha val="0"/>
            </a:scrgbClr>
          </a:solidFill>
        </p:spPr>
      </p:pic>
      <p:sp>
        <p:nvSpPr>
          <p:cNvPr id="2" name="矩形 1"/>
          <p:cNvSpPr/>
          <p:nvPr/>
        </p:nvSpPr>
        <p:spPr>
          <a:xfrm>
            <a:off x="1414686" y="3324685"/>
            <a:ext cx="1112805" cy="461665"/>
          </a:xfrm>
          <a:prstGeom prst="rect">
            <a:avLst/>
          </a:prstGeom>
        </p:spPr>
        <p:txBody>
          <a:bodyPr wrap="none">
            <a:spAutoFit/>
          </a:bodyPr>
          <a:lstStyle/>
          <a:p>
            <a:r>
              <a:rPr lang="zh-CN" altLang="zh-CN" sz="2400">
                <a:solidFill>
                  <a:srgbClr val="000000"/>
                </a:solidFill>
                <a:ea typeface="楷体" panose="02010609060101010101" pitchFamily="49" charset="-122"/>
                <a:cs typeface="Times New Roman" panose="02020603050405020304" pitchFamily="18" charset="0"/>
              </a:rPr>
              <a:t>煮沸</a:t>
            </a:r>
            <a:r>
              <a:rPr lang="zh-CN" altLang="zh-CN" sz="2400">
                <a:solidFill>
                  <a:srgbClr val="000000"/>
                </a:solidFill>
                <a:cs typeface="Times New Roman" panose="02020603050405020304" pitchFamily="18" charset="0"/>
              </a:rPr>
              <a:t>　</a:t>
            </a:r>
            <a:endParaRPr lang="zh-CN" altLang="en-US"/>
          </a:p>
        </p:txBody>
      </p:sp>
      <p:pic>
        <p:nvPicPr>
          <p:cNvPr id="5" name="24解析.EPS" descr="id:2147493225;FounderCES"/>
          <p:cNvPicPr/>
          <p:nvPr/>
        </p:nvPicPr>
        <p:blipFill>
          <a:blip r:embed="rId2">
            <a:clrChange>
              <a:clrFrom>
                <a:srgbClr val="FFFFFF"/>
              </a:clrFrom>
              <a:clrTo>
                <a:srgbClr val="FFFFFF">
                  <a:alpha val="0"/>
                </a:srgbClr>
              </a:clrTo>
            </a:clrChange>
          </a:blip>
          <a:stretch>
            <a:fillRect/>
          </a:stretch>
        </p:blipFill>
        <p:spPr>
          <a:xfrm>
            <a:off x="526460" y="4078813"/>
            <a:ext cx="725805" cy="258445"/>
          </a:xfrm>
          <a:prstGeom prst="rect">
            <a:avLst/>
          </a:prstGeom>
          <a:solidFill>
            <a:scrgbClr r="0" g="0" b="0">
              <a:alpha val="0"/>
            </a:scrgbClr>
          </a:solidFill>
        </p:spPr>
      </p:pic>
      <p:sp>
        <p:nvSpPr>
          <p:cNvPr id="6" name="矩形 5"/>
          <p:cNvSpPr/>
          <p:nvPr/>
        </p:nvSpPr>
        <p:spPr>
          <a:xfrm>
            <a:off x="1350151" y="3862789"/>
            <a:ext cx="10819605" cy="646331"/>
          </a:xfrm>
          <a:prstGeom prst="rect">
            <a:avLst/>
          </a:prstGeom>
        </p:spPr>
        <p:txBody>
          <a:bodyPr wrap="square">
            <a:spAutoFit/>
          </a:bodyPr>
          <a:lstStyle/>
          <a:p>
            <a:pPr algn="just">
              <a:lnSpc>
                <a:spcPct val="150000"/>
              </a:lnSpc>
              <a:spcAft>
                <a:spcPts val="0"/>
              </a:spcAft>
            </a:pPr>
            <a:r>
              <a:rPr lang="zh-CN" altLang="zh-CN" sz="2400">
                <a:solidFill>
                  <a:srgbClr val="000000"/>
                </a:solidFill>
                <a:ea typeface="楷体" panose="02010609060101010101" pitchFamily="49" charset="-122"/>
                <a:cs typeface="Times New Roman" panose="02020603050405020304" pitchFamily="18" charset="0"/>
              </a:rPr>
              <a:t>气体的溶解度随着温度的升高而降低</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故煮沸蒸馏水</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可以除去溶解的氧气。</a:t>
            </a:r>
            <a:endParaRPr lang="zh-CN" altLang="zh-CN" sz="1050">
              <a:solidFill>
                <a:srgbClr val="000000"/>
              </a:solidFill>
              <a:cs typeface="Times New Roman" panose="02020603050405020304" pitchFamily="18" charset="0"/>
            </a:endParaRPr>
          </a:p>
        </p:txBody>
      </p:sp>
      <p:pic>
        <p:nvPicPr>
          <p:cNvPr id="7" name="25ghr267.jpg" descr="id:2147493218;FounderCES"/>
          <p:cNvPicPr/>
          <p:nvPr/>
        </p:nvPicPr>
        <p:blipFill>
          <a:blip r:embed="rId3">
            <a:clrChange>
              <a:clrFrom>
                <a:srgbClr val="FFFFFF"/>
              </a:clrFrom>
              <a:clrTo>
                <a:srgbClr val="FFFFFF">
                  <a:alpha val="0"/>
                </a:srgbClr>
              </a:clrTo>
            </a:clrChange>
          </a:blip>
          <a:stretch>
            <a:fillRect/>
          </a:stretch>
        </p:blipFill>
        <p:spPr>
          <a:xfrm>
            <a:off x="4012887" y="1988840"/>
            <a:ext cx="4026535" cy="1569720"/>
          </a:xfrm>
          <a:prstGeom prst="rect">
            <a:avLst/>
          </a:prstGeom>
          <a:solidFill>
            <a:scrgbClr r="0" g="0" b="0">
              <a:alpha val="0"/>
            </a:scrgbClr>
          </a:solid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实验开始时应先将</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关闭</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打开</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，再打开</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答案.EPS" descr="id:2147493232;FounderCES"/>
          <p:cNvPicPr/>
          <p:nvPr/>
        </p:nvPicPr>
        <p:blipFill>
          <a:blip r:embed="rId1">
            <a:clrChange>
              <a:clrFrom>
                <a:srgbClr val="FFFFFF"/>
              </a:clrFrom>
              <a:clrTo>
                <a:srgbClr val="FFFFFF">
                  <a:alpha val="0"/>
                </a:srgbClr>
              </a:clrTo>
            </a:clrChange>
          </a:blip>
          <a:stretch>
            <a:fillRect/>
          </a:stretch>
        </p:blipFill>
        <p:spPr>
          <a:xfrm>
            <a:off x="478582" y="3284984"/>
            <a:ext cx="701675" cy="249555"/>
          </a:xfrm>
          <a:prstGeom prst="rect">
            <a:avLst/>
          </a:prstGeom>
          <a:solidFill>
            <a:scrgbClr r="0" g="0" b="0">
              <a:alpha val="0"/>
            </a:scrgbClr>
          </a:solidFill>
        </p:spPr>
      </p:pic>
      <p:sp>
        <p:nvSpPr>
          <p:cNvPr id="2" name="矩形 1"/>
          <p:cNvSpPr/>
          <p:nvPr/>
        </p:nvSpPr>
        <p:spPr>
          <a:xfrm>
            <a:off x="1342678" y="3183359"/>
            <a:ext cx="803425" cy="461665"/>
          </a:xfrm>
          <a:prstGeom prst="rect">
            <a:avLst/>
          </a:prstGeom>
        </p:spPr>
        <p:txBody>
          <a:bodyPr wrap="none">
            <a:spAutoFit/>
          </a:bodyPr>
          <a:lstStyle/>
          <a:p>
            <a:r>
              <a:rPr lang="zh-CN" altLang="zh-CN" sz="2400">
                <a:solidFill>
                  <a:srgbClr val="000000"/>
                </a:solidFill>
                <a:ea typeface="楷体" panose="02010609060101010101" pitchFamily="49" charset="-122"/>
                <a:cs typeface="Times New Roman" panose="02020603050405020304" pitchFamily="18" charset="0"/>
              </a:rPr>
              <a:t>打开</a:t>
            </a:r>
            <a:endParaRPr lang="zh-CN" altLang="en-US"/>
          </a:p>
        </p:txBody>
      </p:sp>
      <p:pic>
        <p:nvPicPr>
          <p:cNvPr id="5" name="24解析.EPS" descr="id:2147493225;FounderCES"/>
          <p:cNvPicPr/>
          <p:nvPr/>
        </p:nvPicPr>
        <p:blipFill>
          <a:blip r:embed="rId2">
            <a:clrChange>
              <a:clrFrom>
                <a:srgbClr val="FFFFFF"/>
              </a:clrFrom>
              <a:clrTo>
                <a:srgbClr val="FFFFFF">
                  <a:alpha val="0"/>
                </a:srgbClr>
              </a:clrTo>
            </a:clrChange>
          </a:blip>
          <a:stretch>
            <a:fillRect/>
          </a:stretch>
        </p:blipFill>
        <p:spPr>
          <a:xfrm>
            <a:off x="466516" y="3840971"/>
            <a:ext cx="725805" cy="258445"/>
          </a:xfrm>
          <a:prstGeom prst="rect">
            <a:avLst/>
          </a:prstGeom>
          <a:solidFill>
            <a:scrgbClr r="0" g="0" b="0">
              <a:alpha val="0"/>
            </a:scrgbClr>
          </a:solidFill>
        </p:spPr>
      </p:pic>
      <p:sp>
        <p:nvSpPr>
          <p:cNvPr id="6" name="矩形 5"/>
          <p:cNvSpPr/>
          <p:nvPr/>
        </p:nvSpPr>
        <p:spPr>
          <a:xfrm>
            <a:off x="360854" y="3596823"/>
            <a:ext cx="11485848" cy="1200329"/>
          </a:xfrm>
          <a:prstGeom prst="rect">
            <a:avLst/>
          </a:prstGeom>
        </p:spPr>
        <p:txBody>
          <a:bodyPr wrap="square">
            <a:spAutoFit/>
          </a:bodyPr>
          <a:lstStyle/>
          <a:p>
            <a:pPr algn="just">
              <a:lnSpc>
                <a:spcPct val="150000"/>
              </a:lnSpc>
              <a:spcAft>
                <a:spcPts val="0"/>
              </a:spcAft>
            </a:pPr>
            <a:r>
              <a:rPr lang="en-US" altLang="zh-CN" sz="2400" smtClean="0">
                <a:solidFill>
                  <a:srgbClr val="000000"/>
                </a:solidFill>
                <a:ea typeface="楷体" panose="02010609060101010101" pitchFamily="49" charset="-122"/>
                <a:cs typeface="Times New Roman" panose="02020603050405020304" pitchFamily="18" charset="0"/>
              </a:rPr>
              <a:t>            </a:t>
            </a:r>
            <a:r>
              <a:rPr lang="zh-CN" altLang="zh-CN" sz="2400" spc="-100" smtClean="0">
                <a:solidFill>
                  <a:srgbClr val="000000"/>
                </a:solidFill>
                <a:ea typeface="楷体" panose="02010609060101010101" pitchFamily="49" charset="-122"/>
                <a:cs typeface="Times New Roman" panose="02020603050405020304" pitchFamily="18" charset="0"/>
              </a:rPr>
              <a:t>为了</a:t>
            </a:r>
            <a:r>
              <a:rPr lang="zh-CN" altLang="zh-CN" sz="2400" spc="-100">
                <a:solidFill>
                  <a:srgbClr val="000000"/>
                </a:solidFill>
                <a:ea typeface="楷体" panose="02010609060101010101" pitchFamily="49" charset="-122"/>
                <a:cs typeface="Times New Roman" panose="02020603050405020304" pitchFamily="18" charset="0"/>
              </a:rPr>
              <a:t>排出装置中的空气</a:t>
            </a:r>
            <a:r>
              <a:rPr lang="zh-CN" altLang="zh-CN" sz="2400" spc="-100">
                <a:solidFill>
                  <a:srgbClr val="000000"/>
                </a:solidFill>
                <a:cs typeface="Times New Roman" panose="02020603050405020304" pitchFamily="18" charset="0"/>
              </a:rPr>
              <a:t>，</a:t>
            </a:r>
            <a:r>
              <a:rPr lang="zh-CN" altLang="zh-CN" sz="2400" spc="-100">
                <a:solidFill>
                  <a:srgbClr val="000000"/>
                </a:solidFill>
                <a:ea typeface="楷体" panose="02010609060101010101" pitchFamily="49" charset="-122"/>
                <a:cs typeface="Times New Roman" panose="02020603050405020304" pitchFamily="18" charset="0"/>
              </a:rPr>
              <a:t>先打开</a:t>
            </a:r>
            <a:r>
              <a:rPr lang="en-US" altLang="zh-CN" sz="2400" spc="-100">
                <a:solidFill>
                  <a:srgbClr val="000000"/>
                </a:solidFill>
                <a:cs typeface="Times New Roman" panose="02020603050405020304" pitchFamily="18" charset="0"/>
              </a:rPr>
              <a:t>K</a:t>
            </a:r>
            <a:r>
              <a:rPr lang="en-US" altLang="zh-CN" sz="2400" spc="-100" baseline="-25000">
                <a:solidFill>
                  <a:srgbClr val="000000"/>
                </a:solidFill>
                <a:cs typeface="Times New Roman" panose="02020603050405020304" pitchFamily="18" charset="0"/>
              </a:rPr>
              <a:t>2</a:t>
            </a:r>
            <a:r>
              <a:rPr lang="zh-CN" altLang="zh-CN" sz="2400" spc="-100">
                <a:solidFill>
                  <a:srgbClr val="000000"/>
                </a:solidFill>
                <a:cs typeface="Times New Roman" panose="02020603050405020304" pitchFamily="18" charset="0"/>
              </a:rPr>
              <a:t>，</a:t>
            </a:r>
            <a:r>
              <a:rPr lang="zh-CN" altLang="zh-CN" sz="2400" spc="-100">
                <a:solidFill>
                  <a:srgbClr val="000000"/>
                </a:solidFill>
                <a:ea typeface="楷体" panose="02010609060101010101" pitchFamily="49" charset="-122"/>
                <a:cs typeface="Times New Roman" panose="02020603050405020304" pitchFamily="18" charset="0"/>
              </a:rPr>
              <a:t>后打开</a:t>
            </a:r>
            <a:r>
              <a:rPr lang="en-US" altLang="zh-CN" sz="2400" spc="-100">
                <a:solidFill>
                  <a:srgbClr val="000000"/>
                </a:solidFill>
                <a:cs typeface="Times New Roman" panose="02020603050405020304" pitchFamily="18" charset="0"/>
              </a:rPr>
              <a:t>K</a:t>
            </a:r>
            <a:r>
              <a:rPr lang="en-US" altLang="zh-CN" sz="2400" spc="-100" baseline="-25000">
                <a:solidFill>
                  <a:srgbClr val="000000"/>
                </a:solidFill>
                <a:cs typeface="Times New Roman" panose="02020603050405020304" pitchFamily="18" charset="0"/>
              </a:rPr>
              <a:t>1</a:t>
            </a:r>
            <a:r>
              <a:rPr lang="zh-CN" altLang="zh-CN" sz="2400" spc="-100">
                <a:solidFill>
                  <a:srgbClr val="000000"/>
                </a:solidFill>
                <a:cs typeface="Times New Roman" panose="02020603050405020304" pitchFamily="18" charset="0"/>
              </a:rPr>
              <a:t>，</a:t>
            </a:r>
            <a:r>
              <a:rPr lang="zh-CN" altLang="zh-CN" sz="2400" spc="-100">
                <a:solidFill>
                  <a:srgbClr val="000000"/>
                </a:solidFill>
                <a:ea typeface="楷体" panose="02010609060101010101" pitchFamily="49" charset="-122"/>
                <a:cs typeface="Times New Roman" panose="02020603050405020304" pitchFamily="18" charset="0"/>
              </a:rPr>
              <a:t>产生的氢气通过</a:t>
            </a:r>
            <a:r>
              <a:rPr lang="en-US" altLang="zh-CN" sz="2400" spc="-100">
                <a:solidFill>
                  <a:srgbClr val="000000"/>
                </a:solidFill>
                <a:cs typeface="Times New Roman" panose="02020603050405020304" pitchFamily="18" charset="0"/>
              </a:rPr>
              <a:t>K</a:t>
            </a:r>
            <a:r>
              <a:rPr lang="en-US" altLang="zh-CN" sz="2400" spc="-100" baseline="-25000">
                <a:solidFill>
                  <a:srgbClr val="000000"/>
                </a:solidFill>
                <a:cs typeface="Times New Roman" panose="02020603050405020304" pitchFamily="18" charset="0"/>
              </a:rPr>
              <a:t>2</a:t>
            </a:r>
            <a:r>
              <a:rPr lang="zh-CN" altLang="zh-CN" sz="2400" spc="-100">
                <a:solidFill>
                  <a:srgbClr val="000000"/>
                </a:solidFill>
                <a:ea typeface="楷体" panose="02010609060101010101" pitchFamily="49" charset="-122"/>
                <a:cs typeface="Times New Roman" panose="02020603050405020304" pitchFamily="18" charset="0"/>
              </a:rPr>
              <a:t>进入</a:t>
            </a:r>
            <a:r>
              <a:rPr lang="en-US" altLang="zh-CN" sz="2400" spc="-100">
                <a:solidFill>
                  <a:srgbClr val="000000"/>
                </a:solidFill>
                <a:cs typeface="Times New Roman" panose="02020603050405020304" pitchFamily="18" charset="0"/>
              </a:rPr>
              <a:t>B</a:t>
            </a:r>
            <a:r>
              <a:rPr lang="zh-CN" altLang="zh-CN" sz="2400" spc="-100">
                <a:solidFill>
                  <a:srgbClr val="000000"/>
                </a:solidFill>
                <a:ea typeface="楷体" panose="02010609060101010101" pitchFamily="49" charset="-122"/>
                <a:cs typeface="Times New Roman" panose="02020603050405020304" pitchFamily="18" charset="0"/>
              </a:rPr>
              <a:t>中</a:t>
            </a:r>
            <a:r>
              <a:rPr lang="zh-CN" altLang="zh-CN" sz="2400" spc="-100">
                <a:solidFill>
                  <a:srgbClr val="000000"/>
                </a:solidFill>
                <a:cs typeface="Times New Roman" panose="02020603050405020304" pitchFamily="18" charset="0"/>
              </a:rPr>
              <a:t>，</a:t>
            </a:r>
            <a:r>
              <a:rPr lang="zh-CN" altLang="zh-CN" sz="2400" spc="-100">
                <a:solidFill>
                  <a:srgbClr val="000000"/>
                </a:solidFill>
                <a:ea typeface="楷体" panose="02010609060101010101" pitchFamily="49" charset="-122"/>
                <a:cs typeface="Times New Roman" panose="02020603050405020304" pitchFamily="18" charset="0"/>
              </a:rPr>
              <a:t>将装置中的空气排出</a:t>
            </a:r>
            <a:r>
              <a:rPr lang="zh-CN" altLang="zh-CN" sz="2400">
                <a:solidFill>
                  <a:srgbClr val="000000"/>
                </a:solidFill>
                <a:ea typeface="楷体" panose="02010609060101010101" pitchFamily="49"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p:pic>
        <p:nvPicPr>
          <p:cNvPr id="7" name="25ghr267.jpg" descr="id:2147493218;FounderCES"/>
          <p:cNvPicPr/>
          <p:nvPr/>
        </p:nvPicPr>
        <p:blipFill>
          <a:blip r:embed="rId3">
            <a:clrChange>
              <a:clrFrom>
                <a:srgbClr val="FFFFFF"/>
              </a:clrFrom>
              <a:clrTo>
                <a:srgbClr val="FFFFFF">
                  <a:alpha val="0"/>
                </a:srgbClr>
              </a:clrTo>
            </a:clrChange>
          </a:blip>
          <a:stretch>
            <a:fillRect/>
          </a:stretch>
        </p:blipFill>
        <p:spPr>
          <a:xfrm>
            <a:off x="4012887" y="1700808"/>
            <a:ext cx="4026535" cy="1569720"/>
          </a:xfrm>
          <a:prstGeom prst="rect">
            <a:avLst/>
          </a:prstGeom>
          <a:solidFill>
            <a:scrgbClr r="0" g="0" b="0">
              <a:alpha val="0"/>
            </a:scrgbClr>
          </a:solid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3430910" y="612062"/>
            <a:ext cx="4524422" cy="644656"/>
          </a:xfrm>
          <a:prstGeom prst="rect">
            <a:avLst/>
          </a:prstGeom>
        </p:spPr>
      </p:pic>
      <p:pic>
        <p:nvPicPr>
          <p:cNvPr id="2" name="图片 1"/>
          <p:cNvPicPr>
            <a:picLocks noChangeAspect="1"/>
          </p:cNvPicPr>
          <p:nvPr/>
        </p:nvPicPr>
        <p:blipFill>
          <a:blip r:embed="rId2"/>
          <a:stretch>
            <a:fillRect/>
          </a:stretch>
        </p:blipFill>
        <p:spPr>
          <a:xfrm>
            <a:off x="2998862" y="1254586"/>
            <a:ext cx="5585078" cy="5342766"/>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1130246"/>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实验完毕后，取下装置</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的橡胶塞，</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瓶中可观察到的现象为</a:t>
            </a:r>
            <a:r>
              <a:rPr lang="zh-CN" altLang="zh-CN" b="1"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发生反应的化学方程式为</a:t>
            </a:r>
            <a:r>
              <a:rPr lang="zh-CN" altLang="zh-CN" b="1"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答案.EPS" descr="id:2147493232;FounderCES"/>
          <p:cNvPicPr/>
          <p:nvPr/>
        </p:nvPicPr>
        <p:blipFill>
          <a:blip r:embed="rId1">
            <a:clrChange>
              <a:clrFrom>
                <a:srgbClr val="FFFFFF"/>
              </a:clrFrom>
              <a:clrTo>
                <a:srgbClr val="FFFFFF">
                  <a:alpha val="0"/>
                </a:srgbClr>
              </a:clrTo>
            </a:clrChange>
          </a:blip>
          <a:stretch>
            <a:fillRect/>
          </a:stretch>
        </p:blipFill>
        <p:spPr>
          <a:xfrm>
            <a:off x="377434" y="3933056"/>
            <a:ext cx="701675" cy="249555"/>
          </a:xfrm>
          <a:prstGeom prst="rect">
            <a:avLst/>
          </a:prstGeom>
          <a:solidFill>
            <a:scrgbClr r="0" g="0" b="0">
              <a:alpha val="0"/>
            </a:scrgbClr>
          </a:solidFill>
        </p:spPr>
      </p:pic>
      <mc:AlternateContent xmlns:mc="http://schemas.openxmlformats.org/markup-compatibility/2006">
        <mc:Choice xmlns:a14="http://schemas.microsoft.com/office/drawing/2010/main" Requires="a14">
          <p:sp>
            <p:nvSpPr>
              <p:cNvPr id="2" name="矩形 1"/>
              <p:cNvSpPr/>
              <p:nvPr/>
            </p:nvSpPr>
            <p:spPr>
              <a:xfrm>
                <a:off x="334566" y="3645024"/>
                <a:ext cx="11550420" cy="1317412"/>
              </a:xfrm>
              <a:prstGeom prst="rect">
                <a:avLst/>
              </a:prstGeom>
            </p:spPr>
            <p:txBody>
              <a:bodyPr wrap="square">
                <a:spAutoFit/>
              </a:bodyPr>
              <a:lstStyle/>
              <a:p>
                <a:pPr>
                  <a:lnSpc>
                    <a:spcPct val="150000"/>
                  </a:lnSpc>
                </a:pPr>
                <a:r>
                  <a:rPr lang="en-US" altLang="zh-CN" sz="2400" smtClean="0">
                    <a:solidFill>
                      <a:schemeClr val="tx1"/>
                    </a:solidFill>
                    <a:ea typeface="楷体" panose="02010609060101010101" pitchFamily="49" charset="-122"/>
                    <a:cs typeface="Times New Roman" panose="02020603050405020304" pitchFamily="18" charset="0"/>
                  </a:rPr>
                  <a:t>             </a:t>
                </a:r>
                <a:r>
                  <a:rPr lang="zh-CN" altLang="zh-CN" sz="2400" smtClean="0">
                    <a:solidFill>
                      <a:schemeClr val="tx1"/>
                    </a:solidFill>
                    <a:ea typeface="楷体" panose="02010609060101010101" pitchFamily="49" charset="-122"/>
                    <a:cs typeface="Times New Roman" panose="02020603050405020304" pitchFamily="18" charset="0"/>
                  </a:rPr>
                  <a:t>白色</a:t>
                </a:r>
                <a:r>
                  <a:rPr lang="zh-CN" altLang="zh-CN" sz="2400">
                    <a:solidFill>
                      <a:schemeClr val="tx1"/>
                    </a:solidFill>
                    <a:ea typeface="楷体" panose="02010609060101010101" pitchFamily="49" charset="-122"/>
                    <a:cs typeface="Times New Roman" panose="02020603050405020304" pitchFamily="18" charset="0"/>
                  </a:rPr>
                  <a:t>絮状物迅速变成灰绿色</a:t>
                </a:r>
                <a:r>
                  <a:rPr lang="zh-CN" altLang="zh-CN" sz="2400">
                    <a:solidFill>
                      <a:schemeClr val="tx1"/>
                    </a:solidFill>
                    <a:cs typeface="Times New Roman" panose="02020603050405020304" pitchFamily="18" charset="0"/>
                  </a:rPr>
                  <a:t>，</a:t>
                </a:r>
                <a:r>
                  <a:rPr lang="zh-CN" altLang="zh-CN" sz="2400">
                    <a:solidFill>
                      <a:schemeClr val="tx1"/>
                    </a:solidFill>
                    <a:ea typeface="楷体" panose="02010609060101010101" pitchFamily="49" charset="-122"/>
                    <a:cs typeface="Times New Roman" panose="02020603050405020304" pitchFamily="18" charset="0"/>
                  </a:rPr>
                  <a:t>最后变为红褐色</a:t>
                </a:r>
                <a:r>
                  <a:rPr lang="zh-CN" altLang="zh-CN" sz="2400">
                    <a:solidFill>
                      <a:schemeClr val="tx1"/>
                    </a:solidFill>
                    <a:cs typeface="Times New Roman" panose="02020603050405020304" pitchFamily="18" charset="0"/>
                  </a:rPr>
                  <a:t>　</a:t>
                </a:r>
                <a:r>
                  <a:rPr lang="en-US" altLang="zh-CN" sz="2400">
                    <a:solidFill>
                      <a:schemeClr val="tx1"/>
                    </a:solidFill>
                  </a:rPr>
                  <a:t>4Fe</a:t>
                </a:r>
                <a:r>
                  <a:rPr lang="en-US" altLang="zh-CN" sz="2400">
                    <a:solidFill>
                      <a:schemeClr val="tx1"/>
                    </a:solidFill>
                    <a:latin typeface="宋体" panose="02010600030101010101" pitchFamily="2" charset="-122"/>
                    <a:cs typeface="Times New Roman" panose="02020603050405020304" pitchFamily="18" charset="0"/>
                  </a:rPr>
                  <a:t>(</a:t>
                </a:r>
                <a:r>
                  <a:rPr lang="en-US" altLang="zh-CN" sz="2400">
                    <a:solidFill>
                      <a:schemeClr val="tx1"/>
                    </a:solidFill>
                  </a:rPr>
                  <a:t>OH</a:t>
                </a:r>
                <a:r>
                  <a:rPr lang="en-US" altLang="zh-CN" sz="2400">
                    <a:solidFill>
                      <a:schemeClr val="tx1"/>
                    </a:solidFill>
                    <a:latin typeface="宋体" panose="02010600030101010101" pitchFamily="2" charset="-122"/>
                    <a:cs typeface="Times New Roman" panose="02020603050405020304" pitchFamily="18" charset="0"/>
                  </a:rPr>
                  <a:t>)</a:t>
                </a:r>
                <a:r>
                  <a:rPr lang="en-US" altLang="zh-CN" sz="2400" baseline="-25000">
                    <a:solidFill>
                      <a:schemeClr val="tx1"/>
                    </a:solidFill>
                  </a:rPr>
                  <a:t>2</a:t>
                </a:r>
                <a:r>
                  <a:rPr lang="zh-CN" altLang="zh-CN" sz="2400">
                    <a:solidFill>
                      <a:schemeClr val="tx1"/>
                    </a:solidFill>
                    <a:cs typeface="Times New Roman" panose="02020603050405020304" pitchFamily="18" charset="0"/>
                  </a:rPr>
                  <a:t>＋</a:t>
                </a:r>
                <a:r>
                  <a:rPr lang="en-US" altLang="zh-CN" sz="2400" smtClean="0">
                    <a:solidFill>
                      <a:schemeClr val="tx1"/>
                    </a:solidFill>
                  </a:rPr>
                  <a:t>O</a:t>
                </a:r>
                <a:r>
                  <a:rPr lang="en-US" altLang="zh-CN" sz="2400" baseline="-25000" smtClean="0">
                    <a:solidFill>
                      <a:schemeClr val="tx1"/>
                    </a:solidFill>
                  </a:rPr>
                  <a:t>2</a:t>
                </a:r>
                <a:r>
                  <a:rPr lang="zh-CN" altLang="zh-CN" sz="2400" smtClean="0">
                    <a:solidFill>
                      <a:schemeClr val="tx1"/>
                    </a:solidFill>
                    <a:cs typeface="Times New Roman" panose="02020603050405020304" pitchFamily="18" charset="0"/>
                  </a:rPr>
                  <a:t>＋</a:t>
                </a:r>
                <a:r>
                  <a:rPr lang="en-US" altLang="zh-CN" sz="2400">
                    <a:solidFill>
                      <a:schemeClr val="tx1"/>
                    </a:solidFill>
                  </a:rPr>
                  <a:t>2H</a:t>
                </a:r>
                <a:r>
                  <a:rPr lang="en-US" altLang="zh-CN" sz="2400" baseline="-25000">
                    <a:solidFill>
                      <a:schemeClr val="tx1"/>
                    </a:solidFill>
                  </a:rPr>
                  <a:t>2</a:t>
                </a:r>
                <a:r>
                  <a:rPr lang="en-US" altLang="zh-CN" sz="2400">
                    <a:solidFill>
                      <a:schemeClr val="tx1"/>
                    </a:solidFill>
                  </a:rPr>
                  <a:t>O</a:t>
                </a:r>
                <a14:m>
                  <m:oMath xmlns:m="http://schemas.openxmlformats.org/officeDocument/2006/math">
                    <m:f>
                      <m:fPr>
                        <m:ctrlPr>
                          <a:rPr lang="zh-CN" altLang="zh-CN" sz="2400" i="1">
                            <a:solidFill>
                              <a:schemeClr val="tx1"/>
                            </a:solidFill>
                            <a:latin typeface="Cambria Math" panose="02040503050406030204" pitchFamily="18" charset="0"/>
                            <a:ea typeface="Cambria Math" panose="02040503050406030204" pitchFamily="18" charset="0"/>
                          </a:rPr>
                        </m:ctrlPr>
                      </m:fPr>
                      <m:num>
                        <m:bar>
                          <m:barPr>
                            <m:ctrlPr>
                              <a:rPr lang="zh-CN" altLang="zh-CN" sz="2400" i="1">
                                <a:solidFill>
                                  <a:schemeClr val="tx1"/>
                                </a:solidFill>
                                <a:latin typeface="Cambria Math" panose="02040503050406030204" pitchFamily="18" charset="0"/>
                                <a:ea typeface="Cambria Math" panose="02040503050406030204" pitchFamily="18" charset="0"/>
                              </a:rPr>
                            </m:ctrlPr>
                          </m:barPr>
                          <m:e>
                            <m:r>
                              <a:rPr lang="en-US" altLang="zh-CN" sz="2400">
                                <a:solidFill>
                                  <a:schemeClr val="tx1"/>
                                </a:solidFill>
                                <a:latin typeface="Cambria Math" panose="02040503050406030204" pitchFamily="18" charset="0"/>
                                <a:cs typeface="Times New Roman" panose="02020603050405020304" pitchFamily="18" charset="0"/>
                              </a:rPr>
                              <m:t>            </m:t>
                            </m:r>
                          </m:e>
                        </m:bar>
                      </m:num>
                      <m:den>
                        <m:r>
                          <a:rPr lang="en-US" altLang="zh-CN" sz="2400" i="1">
                            <a:solidFill>
                              <a:schemeClr val="tx1"/>
                            </a:solidFill>
                            <a:latin typeface="Cambria Math" panose="02040503050406030204" pitchFamily="18" charset="0"/>
                            <a:cs typeface="Times New Roman" panose="02020603050405020304" pitchFamily="18" charset="0"/>
                          </a:rPr>
                          <m:t> </m:t>
                        </m:r>
                      </m:den>
                    </m:f>
                  </m:oMath>
                </a14:m>
                <a:endParaRPr lang="en-US" altLang="zh-CN" sz="2400" smtClean="0">
                  <a:solidFill>
                    <a:schemeClr val="tx1"/>
                  </a:solidFill>
                  <a:cs typeface="Times New Roman" panose="02020603050405020304" pitchFamily="18" charset="0"/>
                </a:endParaRPr>
              </a:p>
              <a:p>
                <a:pPr>
                  <a:lnSpc>
                    <a:spcPct val="150000"/>
                  </a:lnSpc>
                </a:pPr>
                <a:r>
                  <a:rPr lang="en-US" altLang="zh-CN" sz="2400" smtClean="0">
                    <a:solidFill>
                      <a:schemeClr val="tx1"/>
                    </a:solidFill>
                  </a:rPr>
                  <a:t>4Fe</a:t>
                </a:r>
                <a:r>
                  <a:rPr lang="en-US" altLang="zh-CN" sz="2400" smtClean="0">
                    <a:solidFill>
                      <a:schemeClr val="tx1"/>
                    </a:solidFill>
                    <a:latin typeface="宋体" panose="02010600030101010101" pitchFamily="2" charset="-122"/>
                    <a:cs typeface="Times New Roman" panose="02020603050405020304" pitchFamily="18" charset="0"/>
                  </a:rPr>
                  <a:t>(</a:t>
                </a:r>
                <a:r>
                  <a:rPr lang="en-US" altLang="zh-CN" sz="2400" smtClean="0">
                    <a:solidFill>
                      <a:schemeClr val="tx1"/>
                    </a:solidFill>
                  </a:rPr>
                  <a:t>OH</a:t>
                </a:r>
                <a:r>
                  <a:rPr lang="en-US" altLang="zh-CN" sz="2400" smtClean="0">
                    <a:solidFill>
                      <a:schemeClr val="tx1"/>
                    </a:solidFill>
                    <a:latin typeface="宋体" panose="02010600030101010101" pitchFamily="2" charset="-122"/>
                    <a:cs typeface="Times New Roman" panose="02020603050405020304" pitchFamily="18" charset="0"/>
                  </a:rPr>
                  <a:t>)</a:t>
                </a:r>
                <a:r>
                  <a:rPr lang="en-US" altLang="zh-CN" sz="2400" baseline="-25000" smtClean="0">
                    <a:solidFill>
                      <a:schemeClr val="tx1"/>
                    </a:solidFill>
                  </a:rPr>
                  <a:t>3</a:t>
                </a:r>
                <a:endParaRPr lang="zh-CN" altLang="en-US">
                  <a:solidFill>
                    <a:schemeClr val="tx1"/>
                  </a:solidFill>
                </a:endParaRPr>
              </a:p>
            </p:txBody>
          </p:sp>
        </mc:Choice>
        <mc:Fallback>
          <p:sp>
            <p:nvSpPr>
              <p:cNvPr id="2" name="矩形 1"/>
              <p:cNvSpPr>
                <a:spLocks noRot="1" noChangeAspect="1" noMove="1" noResize="1" noEditPoints="1" noAdjustHandles="1" noChangeArrowheads="1" noChangeShapeType="1" noTextEdit="1"/>
              </p:cNvSpPr>
              <p:nvPr/>
            </p:nvSpPr>
            <p:spPr>
              <a:xfrm>
                <a:off x="334566" y="3645024"/>
                <a:ext cx="11550420" cy="1317412"/>
              </a:xfrm>
              <a:prstGeom prst="rect">
                <a:avLst/>
              </a:prstGeom>
              <a:blipFill rotWithShape="1">
                <a:blip r:embed="rId2"/>
                <a:stretch>
                  <a:fillRect l="-5" t="-9" r="3" b="-9550"/>
                </a:stretch>
              </a:blipFill>
            </p:spPr>
            <p:txBody>
              <a:bodyPr/>
              <a:lstStyle/>
              <a:p>
                <a:r>
                  <a:rPr lang="zh-CN" altLang="en-US">
                    <a:noFill/>
                  </a:rPr>
                  <a:t> </a:t>
                </a:r>
              </a:p>
            </p:txBody>
          </p:sp>
        </mc:Fallback>
      </mc:AlternateContent>
      <p:pic>
        <p:nvPicPr>
          <p:cNvPr id="5" name="24解析.EPS" descr="id:2147493225;FounderCES"/>
          <p:cNvPicPr/>
          <p:nvPr/>
        </p:nvPicPr>
        <p:blipFill>
          <a:blip r:embed="rId3">
            <a:clrChange>
              <a:clrFrom>
                <a:srgbClr val="FFFFFF"/>
              </a:clrFrom>
              <a:clrTo>
                <a:srgbClr val="FFFFFF">
                  <a:alpha val="0"/>
                </a:srgbClr>
              </a:clrTo>
            </a:clrChange>
          </a:blip>
          <a:stretch>
            <a:fillRect/>
          </a:stretch>
        </p:blipFill>
        <p:spPr>
          <a:xfrm>
            <a:off x="349635" y="5089703"/>
            <a:ext cx="725805" cy="258445"/>
          </a:xfrm>
          <a:prstGeom prst="rect">
            <a:avLst/>
          </a:prstGeom>
          <a:solidFill>
            <a:scrgbClr r="0" g="0" b="0">
              <a:alpha val="0"/>
            </a:scrgbClr>
          </a:solidFill>
        </p:spPr>
      </p:pic>
      <p:sp>
        <p:nvSpPr>
          <p:cNvPr id="6" name="矩形 5"/>
          <p:cNvSpPr/>
          <p:nvPr/>
        </p:nvSpPr>
        <p:spPr>
          <a:xfrm>
            <a:off x="322570" y="4869160"/>
            <a:ext cx="11524132" cy="1754326"/>
          </a:xfrm>
          <a:prstGeom prst="rect">
            <a:avLst/>
          </a:prstGeom>
        </p:spPr>
        <p:txBody>
          <a:bodyPr wrap="square">
            <a:spAutoFit/>
          </a:bodyPr>
          <a:lstStyle/>
          <a:p>
            <a:pPr algn="just">
              <a:lnSpc>
                <a:spcPct val="150000"/>
              </a:lnSpc>
              <a:spcAft>
                <a:spcPts val="0"/>
              </a:spcAft>
            </a:pPr>
            <a:r>
              <a:rPr lang="en-US" altLang="zh-CN" sz="2400" smtClean="0">
                <a:solidFill>
                  <a:srgbClr val="000000"/>
                </a:solidFill>
                <a:ea typeface="楷体" panose="02010609060101010101" pitchFamily="49" charset="-122"/>
                <a:cs typeface="Times New Roman" panose="02020603050405020304" pitchFamily="18" charset="0"/>
              </a:rPr>
              <a:t>            </a:t>
            </a:r>
            <a:r>
              <a:rPr lang="zh-CN" altLang="zh-CN" sz="2400" spc="-100" smtClean="0">
                <a:solidFill>
                  <a:srgbClr val="000000"/>
                </a:solidFill>
                <a:ea typeface="楷体" panose="02010609060101010101" pitchFamily="49" charset="-122"/>
                <a:cs typeface="Times New Roman" panose="02020603050405020304" pitchFamily="18" charset="0"/>
              </a:rPr>
              <a:t>待</a:t>
            </a:r>
            <a:r>
              <a:rPr lang="zh-CN" altLang="zh-CN" sz="2400" spc="-100">
                <a:solidFill>
                  <a:srgbClr val="000000"/>
                </a:solidFill>
                <a:ea typeface="楷体" panose="02010609060101010101" pitchFamily="49" charset="-122"/>
                <a:cs typeface="Times New Roman" panose="02020603050405020304" pitchFamily="18" charset="0"/>
              </a:rPr>
              <a:t>空气排尽</a:t>
            </a:r>
            <a:r>
              <a:rPr lang="zh-CN" altLang="zh-CN" sz="2400" spc="-100">
                <a:solidFill>
                  <a:srgbClr val="000000"/>
                </a:solidFill>
                <a:cs typeface="Times New Roman" panose="02020603050405020304" pitchFamily="18" charset="0"/>
              </a:rPr>
              <a:t>，</a:t>
            </a:r>
            <a:r>
              <a:rPr lang="zh-CN" altLang="zh-CN" sz="2400" spc="-100">
                <a:solidFill>
                  <a:srgbClr val="000000"/>
                </a:solidFill>
                <a:ea typeface="楷体" panose="02010609060101010101" pitchFamily="49" charset="-122"/>
                <a:cs typeface="Times New Roman" panose="02020603050405020304" pitchFamily="18" charset="0"/>
              </a:rPr>
              <a:t>关闭</a:t>
            </a:r>
            <a:r>
              <a:rPr lang="en-US" altLang="zh-CN" sz="2400" spc="-100">
                <a:solidFill>
                  <a:srgbClr val="000000"/>
                </a:solidFill>
                <a:cs typeface="Times New Roman" panose="02020603050405020304" pitchFamily="18" charset="0"/>
              </a:rPr>
              <a:t>K</a:t>
            </a:r>
            <a:r>
              <a:rPr lang="en-US" altLang="zh-CN" sz="2400" spc="-100" baseline="-25000">
                <a:solidFill>
                  <a:srgbClr val="000000"/>
                </a:solidFill>
                <a:cs typeface="Times New Roman" panose="02020603050405020304" pitchFamily="18" charset="0"/>
              </a:rPr>
              <a:t>2</a:t>
            </a:r>
            <a:r>
              <a:rPr lang="zh-CN" altLang="zh-CN" sz="2400" spc="-100">
                <a:solidFill>
                  <a:srgbClr val="000000"/>
                </a:solidFill>
                <a:cs typeface="Times New Roman" panose="02020603050405020304" pitchFamily="18" charset="0"/>
              </a:rPr>
              <a:t>，</a:t>
            </a:r>
            <a:r>
              <a:rPr lang="zh-CN" altLang="zh-CN" sz="2400" spc="-100">
                <a:solidFill>
                  <a:srgbClr val="000000"/>
                </a:solidFill>
                <a:ea typeface="楷体" panose="02010609060101010101" pitchFamily="49" charset="-122"/>
                <a:cs typeface="Times New Roman" panose="02020603050405020304" pitchFamily="18" charset="0"/>
              </a:rPr>
              <a:t>锥形瓶内压强增大</a:t>
            </a:r>
            <a:r>
              <a:rPr lang="zh-CN" altLang="zh-CN" sz="2400" spc="-100">
                <a:solidFill>
                  <a:srgbClr val="000000"/>
                </a:solidFill>
                <a:cs typeface="Times New Roman" panose="02020603050405020304" pitchFamily="18" charset="0"/>
              </a:rPr>
              <a:t>，</a:t>
            </a:r>
            <a:r>
              <a:rPr lang="zh-CN" altLang="zh-CN" sz="2400" spc="-100">
                <a:solidFill>
                  <a:srgbClr val="000000"/>
                </a:solidFill>
                <a:ea typeface="楷体" panose="02010609060101010101" pitchFamily="49" charset="-122"/>
                <a:cs typeface="Times New Roman" panose="02020603050405020304" pitchFamily="18" charset="0"/>
              </a:rPr>
              <a:t>将溶液通过长导管压入</a:t>
            </a:r>
            <a:r>
              <a:rPr lang="en-US" altLang="zh-CN" sz="2400" spc="-100">
                <a:solidFill>
                  <a:srgbClr val="000000"/>
                </a:solidFill>
                <a:cs typeface="Times New Roman" panose="02020603050405020304" pitchFamily="18" charset="0"/>
              </a:rPr>
              <a:t>B</a:t>
            </a:r>
            <a:r>
              <a:rPr lang="zh-CN" altLang="zh-CN" sz="2400" spc="-100">
                <a:solidFill>
                  <a:srgbClr val="000000"/>
                </a:solidFill>
                <a:cs typeface="Times New Roman" panose="02020603050405020304" pitchFamily="18" charset="0"/>
              </a:rPr>
              <a:t>，</a:t>
            </a:r>
            <a:r>
              <a:rPr lang="en-US" altLang="zh-CN" sz="2400" spc="-100">
                <a:solidFill>
                  <a:srgbClr val="000000"/>
                </a:solidFill>
                <a:cs typeface="Times New Roman" panose="02020603050405020304" pitchFamily="18" charset="0"/>
              </a:rPr>
              <a:t>B</a:t>
            </a:r>
            <a:r>
              <a:rPr lang="zh-CN" altLang="zh-CN" sz="2400" spc="-100">
                <a:solidFill>
                  <a:srgbClr val="000000"/>
                </a:solidFill>
                <a:ea typeface="楷体" panose="02010609060101010101" pitchFamily="49" charset="-122"/>
                <a:cs typeface="Times New Roman" panose="02020603050405020304" pitchFamily="18" charset="0"/>
              </a:rPr>
              <a:t>中生成</a:t>
            </a:r>
            <a:r>
              <a:rPr lang="en-US" altLang="zh-CN" sz="2400" spc="-100">
                <a:solidFill>
                  <a:srgbClr val="000000"/>
                </a:solidFill>
                <a:cs typeface="Times New Roman" panose="02020603050405020304" pitchFamily="18" charset="0"/>
              </a:rPr>
              <a:t>Fe</a:t>
            </a:r>
            <a:r>
              <a:rPr lang="en-US" altLang="zh-CN" sz="2400" spc="-100">
                <a:solidFill>
                  <a:srgbClr val="000000"/>
                </a:solidFill>
                <a:latin typeface="宋体" panose="02010600030101010101" pitchFamily="2" charset="-122"/>
                <a:cs typeface="Times New Roman" panose="02020603050405020304" pitchFamily="18" charset="0"/>
              </a:rPr>
              <a:t>(</a:t>
            </a:r>
            <a:r>
              <a:rPr lang="en-US" altLang="zh-CN" sz="2400" spc="-100">
                <a:solidFill>
                  <a:srgbClr val="000000"/>
                </a:solidFill>
                <a:cs typeface="Times New Roman" panose="02020603050405020304" pitchFamily="18" charset="0"/>
              </a:rPr>
              <a:t>OH</a:t>
            </a:r>
            <a:r>
              <a:rPr lang="en-US" altLang="zh-CN" sz="2400" spc="-100">
                <a:solidFill>
                  <a:srgbClr val="000000"/>
                </a:solidFill>
                <a:latin typeface="宋体" panose="02010600030101010101" pitchFamily="2" charset="-122"/>
                <a:cs typeface="Times New Roman" panose="02020603050405020304" pitchFamily="18" charset="0"/>
              </a:rPr>
              <a:t>)</a:t>
            </a:r>
            <a:r>
              <a:rPr lang="en-US" altLang="zh-CN" sz="2400" spc="-100" baseline="-25000">
                <a:solidFill>
                  <a:srgbClr val="000000"/>
                </a:solidFill>
                <a:cs typeface="Times New Roman" panose="02020603050405020304" pitchFamily="18" charset="0"/>
              </a:rPr>
              <a:t>2</a:t>
            </a:r>
            <a:r>
              <a:rPr lang="zh-CN" altLang="zh-CN" sz="2400" spc="-100">
                <a:solidFill>
                  <a:srgbClr val="000000"/>
                </a:solidFill>
                <a:cs typeface="Times New Roman" panose="02020603050405020304" pitchFamily="18" charset="0"/>
              </a:rPr>
              <a:t>，</a:t>
            </a:r>
            <a:r>
              <a:rPr lang="zh-CN" altLang="zh-CN" sz="2400" spc="-100">
                <a:solidFill>
                  <a:srgbClr val="000000"/>
                </a:solidFill>
                <a:ea typeface="楷体" panose="02010609060101010101" pitchFamily="49" charset="-122"/>
                <a:cs typeface="Times New Roman" panose="02020603050405020304" pitchFamily="18" charset="0"/>
              </a:rPr>
              <a:t>取下装置</a:t>
            </a:r>
            <a:r>
              <a:rPr lang="en-US" altLang="zh-CN" sz="2400" spc="-100">
                <a:solidFill>
                  <a:srgbClr val="000000"/>
                </a:solidFill>
                <a:cs typeface="Times New Roman" panose="02020603050405020304" pitchFamily="18" charset="0"/>
              </a:rPr>
              <a:t>B</a:t>
            </a:r>
            <a:r>
              <a:rPr lang="zh-CN" altLang="zh-CN" sz="2400" spc="-100">
                <a:solidFill>
                  <a:srgbClr val="000000"/>
                </a:solidFill>
                <a:ea typeface="楷体" panose="02010609060101010101" pitchFamily="49" charset="-122"/>
                <a:cs typeface="Times New Roman" panose="02020603050405020304" pitchFamily="18" charset="0"/>
              </a:rPr>
              <a:t>的橡胶塞</a:t>
            </a:r>
            <a:r>
              <a:rPr lang="zh-CN" altLang="zh-CN" sz="2400" spc="-100">
                <a:solidFill>
                  <a:srgbClr val="000000"/>
                </a:solidFill>
                <a:cs typeface="Times New Roman" panose="02020603050405020304" pitchFamily="18" charset="0"/>
              </a:rPr>
              <a:t>，</a:t>
            </a:r>
            <a:r>
              <a:rPr lang="en-US" altLang="zh-CN" sz="2400" spc="-100">
                <a:solidFill>
                  <a:srgbClr val="000000"/>
                </a:solidFill>
                <a:cs typeface="Times New Roman" panose="02020603050405020304" pitchFamily="18" charset="0"/>
              </a:rPr>
              <a:t>Fe</a:t>
            </a:r>
            <a:r>
              <a:rPr lang="en-US" altLang="zh-CN" sz="2400" spc="-100">
                <a:solidFill>
                  <a:srgbClr val="000000"/>
                </a:solidFill>
                <a:latin typeface="宋体" panose="02010600030101010101" pitchFamily="2" charset="-122"/>
                <a:cs typeface="Times New Roman" panose="02020603050405020304" pitchFamily="18" charset="0"/>
              </a:rPr>
              <a:t>(</a:t>
            </a:r>
            <a:r>
              <a:rPr lang="en-US" altLang="zh-CN" sz="2400" spc="-100">
                <a:solidFill>
                  <a:srgbClr val="000000"/>
                </a:solidFill>
                <a:cs typeface="Times New Roman" panose="02020603050405020304" pitchFamily="18" charset="0"/>
              </a:rPr>
              <a:t>OH</a:t>
            </a:r>
            <a:r>
              <a:rPr lang="en-US" altLang="zh-CN" sz="2400" spc="-100">
                <a:solidFill>
                  <a:srgbClr val="000000"/>
                </a:solidFill>
                <a:latin typeface="宋体" panose="02010600030101010101" pitchFamily="2" charset="-122"/>
                <a:cs typeface="Times New Roman" panose="02020603050405020304" pitchFamily="18" charset="0"/>
              </a:rPr>
              <a:t>)</a:t>
            </a:r>
            <a:r>
              <a:rPr lang="en-US" altLang="zh-CN" sz="2400" spc="-100" baseline="-25000">
                <a:solidFill>
                  <a:srgbClr val="000000"/>
                </a:solidFill>
                <a:cs typeface="Times New Roman" panose="02020603050405020304" pitchFamily="18" charset="0"/>
              </a:rPr>
              <a:t>2</a:t>
            </a:r>
            <a:r>
              <a:rPr lang="zh-CN" altLang="zh-CN" sz="2400" spc="-100">
                <a:solidFill>
                  <a:srgbClr val="000000"/>
                </a:solidFill>
                <a:ea typeface="楷体" panose="02010609060101010101" pitchFamily="49" charset="-122"/>
                <a:cs typeface="Times New Roman" panose="02020603050405020304" pitchFamily="18" charset="0"/>
              </a:rPr>
              <a:t>与空气中的氧气和水反应生成</a:t>
            </a:r>
            <a:r>
              <a:rPr lang="en-US" altLang="zh-CN" sz="2400" spc="-100">
                <a:solidFill>
                  <a:srgbClr val="000000"/>
                </a:solidFill>
                <a:cs typeface="Times New Roman" panose="02020603050405020304" pitchFamily="18" charset="0"/>
              </a:rPr>
              <a:t>Fe</a:t>
            </a:r>
            <a:r>
              <a:rPr lang="en-US" altLang="zh-CN" sz="2400" spc="-100">
                <a:solidFill>
                  <a:srgbClr val="000000"/>
                </a:solidFill>
                <a:latin typeface="宋体" panose="02010600030101010101" pitchFamily="2" charset="-122"/>
                <a:cs typeface="Times New Roman" panose="02020603050405020304" pitchFamily="18" charset="0"/>
              </a:rPr>
              <a:t>(</a:t>
            </a:r>
            <a:r>
              <a:rPr lang="en-US" altLang="zh-CN" sz="2400" spc="-100">
                <a:solidFill>
                  <a:srgbClr val="000000"/>
                </a:solidFill>
                <a:cs typeface="Times New Roman" panose="02020603050405020304" pitchFamily="18" charset="0"/>
              </a:rPr>
              <a:t>OH</a:t>
            </a:r>
            <a:r>
              <a:rPr lang="en-US" altLang="zh-CN" sz="2400" spc="-100">
                <a:solidFill>
                  <a:srgbClr val="000000"/>
                </a:solidFill>
                <a:latin typeface="宋体" panose="02010600030101010101" pitchFamily="2" charset="-122"/>
                <a:cs typeface="Times New Roman" panose="02020603050405020304" pitchFamily="18" charset="0"/>
              </a:rPr>
              <a:t>)</a:t>
            </a:r>
            <a:r>
              <a:rPr lang="en-US" altLang="zh-CN" sz="2400" spc="-100" baseline="-25000">
                <a:solidFill>
                  <a:srgbClr val="000000"/>
                </a:solidFill>
                <a:cs typeface="Times New Roman" panose="02020603050405020304" pitchFamily="18" charset="0"/>
              </a:rPr>
              <a:t>3</a:t>
            </a:r>
            <a:r>
              <a:rPr lang="zh-CN" altLang="zh-CN" sz="2400" spc="-100">
                <a:solidFill>
                  <a:srgbClr val="000000"/>
                </a:solidFill>
                <a:cs typeface="Times New Roman" panose="02020603050405020304" pitchFamily="18" charset="0"/>
              </a:rPr>
              <a:t>，</a:t>
            </a:r>
            <a:r>
              <a:rPr lang="zh-CN" altLang="zh-CN" sz="2400" spc="-100">
                <a:solidFill>
                  <a:srgbClr val="000000"/>
                </a:solidFill>
                <a:ea typeface="楷体" panose="02010609060101010101" pitchFamily="49" charset="-122"/>
                <a:cs typeface="Times New Roman" panose="02020603050405020304" pitchFamily="18" charset="0"/>
              </a:rPr>
              <a:t>观察到生成的白色絮状物</a:t>
            </a:r>
            <a:r>
              <a:rPr lang="zh-CN" altLang="zh-CN" sz="2400">
                <a:solidFill>
                  <a:srgbClr val="000000"/>
                </a:solidFill>
                <a:ea typeface="楷体" panose="02010609060101010101" pitchFamily="49" charset="-122"/>
                <a:cs typeface="Times New Roman" panose="02020603050405020304" pitchFamily="18" charset="0"/>
              </a:rPr>
              <a:t>迅速变成灰绿色</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最后变为红褐色。</a:t>
            </a:r>
            <a:endParaRPr lang="zh-CN" altLang="zh-CN" sz="1050">
              <a:solidFill>
                <a:srgbClr val="000000"/>
              </a:solidFill>
              <a:cs typeface="Times New Roman" panose="02020603050405020304" pitchFamily="18" charset="0"/>
            </a:endParaRPr>
          </a:p>
        </p:txBody>
      </p:sp>
      <p:pic>
        <p:nvPicPr>
          <p:cNvPr id="7" name="25ghr267.jpg" descr="id:2147493218;FounderCES"/>
          <p:cNvPicPr/>
          <p:nvPr/>
        </p:nvPicPr>
        <p:blipFill>
          <a:blip r:embed="rId4">
            <a:clrChange>
              <a:clrFrom>
                <a:srgbClr val="FFFFFF"/>
              </a:clrFrom>
              <a:clrTo>
                <a:srgbClr val="FFFFFF">
                  <a:alpha val="0"/>
                </a:srgbClr>
              </a:clrTo>
            </a:clrChange>
          </a:blip>
          <a:stretch>
            <a:fillRect/>
          </a:stretch>
        </p:blipFill>
        <p:spPr>
          <a:xfrm>
            <a:off x="4012887" y="1988840"/>
            <a:ext cx="4026535" cy="1569720"/>
          </a:xfrm>
          <a:prstGeom prst="rect">
            <a:avLst/>
          </a:prstGeom>
          <a:solidFill>
            <a:scrgbClr r="0" g="0" b="0">
              <a:alpha val="0"/>
            </a:scrgbClr>
          </a:solid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2238241"/>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实验中产生</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的作用有</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填字母</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排出装置内的空气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中溶液压入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保护</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不被</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空气氧化</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答案.EPS" descr="id:2147493232;FounderCES"/>
          <p:cNvPicPr/>
          <p:nvPr/>
        </p:nvPicPr>
        <p:blipFill>
          <a:blip r:embed="rId1">
            <a:clrChange>
              <a:clrFrom>
                <a:srgbClr val="FFFFFF"/>
              </a:clrFrom>
              <a:clrTo>
                <a:srgbClr val="FFFFFF">
                  <a:alpha val="0"/>
                </a:srgbClr>
              </a:clrTo>
            </a:clrChange>
          </a:blip>
          <a:stretch>
            <a:fillRect/>
          </a:stretch>
        </p:blipFill>
        <p:spPr>
          <a:xfrm>
            <a:off x="478582" y="3212976"/>
            <a:ext cx="701675" cy="249555"/>
          </a:xfrm>
          <a:prstGeom prst="rect">
            <a:avLst/>
          </a:prstGeom>
          <a:solidFill>
            <a:scrgbClr r="0" g="0" b="0">
              <a:alpha val="0"/>
            </a:scrgbClr>
          </a:solidFill>
        </p:spPr>
      </p:pic>
      <p:sp>
        <p:nvSpPr>
          <p:cNvPr id="2" name="矩形 1"/>
          <p:cNvSpPr/>
          <p:nvPr/>
        </p:nvSpPr>
        <p:spPr>
          <a:xfrm>
            <a:off x="1270670" y="3106920"/>
            <a:ext cx="835485" cy="461665"/>
          </a:xfrm>
          <a:prstGeom prst="rect">
            <a:avLst/>
          </a:prstGeom>
        </p:spPr>
        <p:txBody>
          <a:bodyPr wrap="none">
            <a:spAutoFit/>
          </a:bodyPr>
          <a:lstStyle/>
          <a:p>
            <a:r>
              <a:rPr lang="en-US" altLang="zh-CN" sz="2400">
                <a:solidFill>
                  <a:srgbClr val="000000"/>
                </a:solidFill>
              </a:rPr>
              <a:t>ABC</a:t>
            </a:r>
            <a:endParaRPr lang="zh-CN" altLang="en-US"/>
          </a:p>
        </p:txBody>
      </p:sp>
      <p:pic>
        <p:nvPicPr>
          <p:cNvPr id="5" name="24解析.EPS" descr="id:2147493225;FounderCES"/>
          <p:cNvPicPr/>
          <p:nvPr/>
        </p:nvPicPr>
        <p:blipFill>
          <a:blip r:embed="rId2">
            <a:clrChange>
              <a:clrFrom>
                <a:srgbClr val="FFFFFF"/>
              </a:clrFrom>
              <a:clrTo>
                <a:srgbClr val="FFFFFF">
                  <a:alpha val="0"/>
                </a:srgbClr>
              </a:clrTo>
            </a:clrChange>
          </a:blip>
          <a:stretch>
            <a:fillRect/>
          </a:stretch>
        </p:blipFill>
        <p:spPr>
          <a:xfrm>
            <a:off x="462042" y="3861048"/>
            <a:ext cx="725805" cy="258445"/>
          </a:xfrm>
          <a:prstGeom prst="rect">
            <a:avLst/>
          </a:prstGeom>
          <a:solidFill>
            <a:scrgbClr r="0" g="0" b="0">
              <a:alpha val="0"/>
            </a:scrgbClr>
          </a:solidFill>
        </p:spPr>
      </p:pic>
      <p:sp>
        <p:nvSpPr>
          <p:cNvPr id="6" name="矩形 5"/>
          <p:cNvSpPr/>
          <p:nvPr/>
        </p:nvSpPr>
        <p:spPr>
          <a:xfrm>
            <a:off x="360854" y="3645024"/>
            <a:ext cx="11485848" cy="1684244"/>
          </a:xfrm>
          <a:prstGeom prst="rect">
            <a:avLst/>
          </a:prstGeom>
        </p:spPr>
        <p:txBody>
          <a:bodyPr wrap="square">
            <a:spAutoFit/>
          </a:bodyPr>
          <a:lstStyle/>
          <a:p>
            <a:pPr algn="just" eaLnBrk="1">
              <a:lnSpc>
                <a:spcPct val="150000"/>
              </a:lnSpc>
              <a:spcAft>
                <a:spcPts val="0"/>
              </a:spcAft>
            </a:pPr>
            <a:r>
              <a:rPr lang="en-US" altLang="zh-CN" sz="2400" smtClean="0">
                <a:solidFill>
                  <a:srgbClr val="000000"/>
                </a:solidFill>
                <a:ea typeface="楷体" panose="02010609060101010101" pitchFamily="49" charset="-122"/>
                <a:cs typeface="Times New Roman" panose="02020603050405020304" pitchFamily="18" charset="0"/>
              </a:rPr>
              <a:t>           </a:t>
            </a:r>
            <a:r>
              <a:rPr lang="zh-CN" altLang="zh-CN" sz="2400" smtClean="0">
                <a:solidFill>
                  <a:srgbClr val="000000"/>
                </a:solidFill>
                <a:ea typeface="楷体" panose="02010609060101010101" pitchFamily="49" charset="-122"/>
                <a:cs typeface="Times New Roman" panose="02020603050405020304" pitchFamily="18" charset="0"/>
              </a:rPr>
              <a:t>实验</a:t>
            </a:r>
            <a:r>
              <a:rPr lang="zh-CN" altLang="zh-CN" sz="2400">
                <a:solidFill>
                  <a:srgbClr val="000000"/>
                </a:solidFill>
                <a:ea typeface="楷体" panose="02010609060101010101" pitchFamily="49" charset="-122"/>
                <a:cs typeface="Times New Roman" panose="02020603050405020304" pitchFamily="18" charset="0"/>
              </a:rPr>
              <a:t>开始前先打开</a:t>
            </a:r>
            <a:r>
              <a:rPr lang="en-US" altLang="zh-CN" sz="2400">
                <a:solidFill>
                  <a:srgbClr val="000000"/>
                </a:solidFill>
                <a:cs typeface="Times New Roman" panose="02020603050405020304" pitchFamily="18" charset="0"/>
              </a:rPr>
              <a:t>K</a:t>
            </a:r>
            <a:r>
              <a:rPr lang="en-US" altLang="zh-CN" sz="2400" baseline="-25000">
                <a:solidFill>
                  <a:srgbClr val="000000"/>
                </a:solidFill>
                <a:cs typeface="Times New Roman" panose="02020603050405020304" pitchFamily="18" charset="0"/>
              </a:rPr>
              <a:t>2</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后打开</a:t>
            </a:r>
            <a:r>
              <a:rPr lang="en-US" altLang="zh-CN" sz="2400">
                <a:solidFill>
                  <a:srgbClr val="000000"/>
                </a:solidFill>
                <a:cs typeface="Times New Roman" panose="02020603050405020304" pitchFamily="18" charset="0"/>
              </a:rPr>
              <a:t>K</a:t>
            </a:r>
            <a:r>
              <a:rPr lang="en-US" altLang="zh-CN" sz="2400" baseline="-25000">
                <a:solidFill>
                  <a:srgbClr val="000000"/>
                </a:solidFill>
                <a:cs typeface="Times New Roman" panose="02020603050405020304" pitchFamily="18" charset="0"/>
              </a:rPr>
              <a:t>1</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产生的氢气进入</a:t>
            </a:r>
            <a:r>
              <a:rPr lang="en-US" altLang="zh-CN" sz="2400">
                <a:solidFill>
                  <a:srgbClr val="000000"/>
                </a:solidFill>
                <a:cs typeface="Times New Roman" panose="02020603050405020304" pitchFamily="18" charset="0"/>
              </a:rPr>
              <a:t>B</a:t>
            </a:r>
            <a:r>
              <a:rPr lang="zh-CN" altLang="zh-CN" sz="2400">
                <a:solidFill>
                  <a:srgbClr val="000000"/>
                </a:solidFill>
                <a:ea typeface="楷体" panose="02010609060101010101" pitchFamily="49" charset="-122"/>
                <a:cs typeface="Times New Roman" panose="02020603050405020304" pitchFamily="18" charset="0"/>
              </a:rPr>
              <a:t>中</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将装置中的空气排除</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A</a:t>
            </a:r>
            <a:r>
              <a:rPr lang="zh-CN" altLang="zh-CN" sz="2400">
                <a:solidFill>
                  <a:srgbClr val="000000"/>
                </a:solidFill>
                <a:ea typeface="楷体" panose="02010609060101010101" pitchFamily="49" charset="-122"/>
                <a:cs typeface="Times New Roman" panose="02020603050405020304" pitchFamily="18" charset="0"/>
              </a:rPr>
              <a:t>正确</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关闭</a:t>
            </a:r>
            <a:r>
              <a:rPr lang="en-US" altLang="zh-CN" sz="2400">
                <a:solidFill>
                  <a:srgbClr val="000000"/>
                </a:solidFill>
                <a:cs typeface="Times New Roman" panose="02020603050405020304" pitchFamily="18" charset="0"/>
              </a:rPr>
              <a:t>K</a:t>
            </a:r>
            <a:r>
              <a:rPr lang="en-US" altLang="zh-CN" sz="2400" baseline="-25000">
                <a:solidFill>
                  <a:srgbClr val="000000"/>
                </a:solidFill>
                <a:cs typeface="Times New Roman" panose="02020603050405020304" pitchFamily="18" charset="0"/>
              </a:rPr>
              <a:t>2</a:t>
            </a:r>
            <a:r>
              <a:rPr lang="zh-CN" altLang="zh-CN" sz="2400">
                <a:solidFill>
                  <a:srgbClr val="000000"/>
                </a:solidFill>
                <a:ea typeface="楷体" panose="02010609060101010101" pitchFamily="49" charset="-122"/>
                <a:cs typeface="Times New Roman" panose="02020603050405020304" pitchFamily="18" charset="0"/>
              </a:rPr>
              <a:t>后</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产生的氢气将</a:t>
            </a:r>
            <a:r>
              <a:rPr lang="en-US" altLang="zh-CN" sz="2400">
                <a:solidFill>
                  <a:srgbClr val="000000"/>
                </a:solidFill>
                <a:cs typeface="Times New Roman" panose="02020603050405020304" pitchFamily="18" charset="0"/>
              </a:rPr>
              <a:t>A</a:t>
            </a:r>
            <a:r>
              <a:rPr lang="zh-CN" altLang="zh-CN" sz="2400">
                <a:solidFill>
                  <a:srgbClr val="000000"/>
                </a:solidFill>
                <a:ea typeface="楷体" panose="02010609060101010101" pitchFamily="49" charset="-122"/>
                <a:cs typeface="Times New Roman" panose="02020603050405020304" pitchFamily="18" charset="0"/>
              </a:rPr>
              <a:t>中的硫酸亚铁溶液压入</a:t>
            </a:r>
            <a:r>
              <a:rPr lang="en-US" altLang="zh-CN" sz="2400">
                <a:solidFill>
                  <a:srgbClr val="000000"/>
                </a:solidFill>
                <a:cs typeface="Times New Roman" panose="02020603050405020304" pitchFamily="18" charset="0"/>
              </a:rPr>
              <a:t>B</a:t>
            </a:r>
            <a:r>
              <a:rPr lang="zh-CN" altLang="zh-CN" sz="2400">
                <a:solidFill>
                  <a:srgbClr val="000000"/>
                </a:solidFill>
                <a:ea typeface="楷体" panose="02010609060101010101" pitchFamily="49" charset="-122"/>
                <a:cs typeface="Times New Roman" panose="02020603050405020304" pitchFamily="18" charset="0"/>
              </a:rPr>
              <a:t>中</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B</a:t>
            </a:r>
            <a:r>
              <a:rPr lang="zh-CN" altLang="zh-CN" sz="2400">
                <a:solidFill>
                  <a:srgbClr val="000000"/>
                </a:solidFill>
                <a:ea typeface="楷体" panose="02010609060101010101" pitchFamily="49" charset="-122"/>
                <a:cs typeface="Times New Roman" panose="02020603050405020304" pitchFamily="18" charset="0"/>
              </a:rPr>
              <a:t>正确</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B</a:t>
            </a:r>
            <a:r>
              <a:rPr lang="zh-CN" altLang="zh-CN" sz="2400">
                <a:solidFill>
                  <a:srgbClr val="000000"/>
                </a:solidFill>
                <a:ea typeface="楷体" panose="02010609060101010101" pitchFamily="49" charset="-122"/>
                <a:cs typeface="Times New Roman" panose="02020603050405020304" pitchFamily="18" charset="0"/>
              </a:rPr>
              <a:t>中生成的</a:t>
            </a:r>
            <a:r>
              <a:rPr lang="en-US" altLang="zh-CN" sz="2400">
                <a:solidFill>
                  <a:srgbClr val="000000"/>
                </a:solidFill>
                <a:cs typeface="Times New Roman" panose="02020603050405020304" pitchFamily="18" charset="0"/>
              </a:rPr>
              <a:t>Fe</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OH</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baseline="-25000">
                <a:solidFill>
                  <a:srgbClr val="000000"/>
                </a:solidFill>
                <a:cs typeface="Times New Roman" panose="02020603050405020304" pitchFamily="18" charset="0"/>
              </a:rPr>
              <a:t>2</a:t>
            </a:r>
            <a:r>
              <a:rPr lang="zh-CN" altLang="zh-CN" sz="2400">
                <a:solidFill>
                  <a:srgbClr val="000000"/>
                </a:solidFill>
                <a:ea typeface="楷体" panose="02010609060101010101" pitchFamily="49" charset="-122"/>
                <a:cs typeface="Times New Roman" panose="02020603050405020304" pitchFamily="18" charset="0"/>
              </a:rPr>
              <a:t>易被氧化</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氢气可阻止空气进入</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保护</a:t>
            </a:r>
            <a:r>
              <a:rPr lang="en-US" altLang="zh-CN" sz="2400">
                <a:solidFill>
                  <a:srgbClr val="000000"/>
                </a:solidFill>
                <a:cs typeface="Times New Roman" panose="02020603050405020304" pitchFamily="18" charset="0"/>
              </a:rPr>
              <a:t>Fe</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OH</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baseline="-25000">
                <a:solidFill>
                  <a:srgbClr val="000000"/>
                </a:solidFill>
                <a:cs typeface="Times New Roman" panose="02020603050405020304" pitchFamily="18" charset="0"/>
              </a:rPr>
              <a:t>2</a:t>
            </a:r>
            <a:r>
              <a:rPr lang="zh-CN" altLang="zh-CN" sz="2400">
                <a:solidFill>
                  <a:srgbClr val="000000"/>
                </a:solidFill>
                <a:ea typeface="楷体" panose="02010609060101010101" pitchFamily="49" charset="-122"/>
                <a:cs typeface="Times New Roman" panose="02020603050405020304" pitchFamily="18" charset="0"/>
              </a:rPr>
              <a:t>不被氧化</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C</a:t>
            </a:r>
            <a:r>
              <a:rPr lang="zh-CN" altLang="zh-CN" sz="2400">
                <a:solidFill>
                  <a:srgbClr val="000000"/>
                </a:solidFill>
                <a:ea typeface="楷体" panose="02010609060101010101" pitchFamily="49" charset="-122"/>
                <a:cs typeface="Times New Roman" panose="02020603050405020304" pitchFamily="18" charset="0"/>
              </a:rPr>
              <a:t>正确。</a:t>
            </a:r>
            <a:endParaRPr lang="zh-CN" altLang="zh-CN" sz="1050">
              <a:solidFill>
                <a:srgbClr val="000000"/>
              </a:solidFill>
              <a:cs typeface="Times New Roman" panose="02020603050405020304" pitchFamily="18" charset="0"/>
            </a:endParaRPr>
          </a:p>
        </p:txBody>
      </p:sp>
      <p:pic>
        <p:nvPicPr>
          <p:cNvPr id="7" name="25ghr267.jpg" descr="id:2147493218;FounderCES"/>
          <p:cNvPicPr/>
          <p:nvPr/>
        </p:nvPicPr>
        <p:blipFill>
          <a:blip r:embed="rId3">
            <a:clrChange>
              <a:clrFrom>
                <a:srgbClr val="FFFFFF"/>
              </a:clrFrom>
              <a:clrTo>
                <a:srgbClr val="FFFFFF">
                  <a:alpha val="0"/>
                </a:srgbClr>
              </a:clrTo>
            </a:clrChange>
          </a:blip>
          <a:stretch>
            <a:fillRect/>
          </a:stretch>
        </p:blipFill>
        <p:spPr>
          <a:xfrm>
            <a:off x="5663158" y="1570360"/>
            <a:ext cx="4026535" cy="1569720"/>
          </a:xfrm>
          <a:prstGeom prst="rect">
            <a:avLst/>
          </a:prstGeom>
          <a:solidFill>
            <a:scrgbClr r="0" g="0" b="0">
              <a:alpha val="0"/>
            </a:scrgbClr>
          </a:solid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746120"/>
                <a:ext cx="11485848" cy="5169749"/>
              </a:xfrm>
            </p:spPr>
            <p:txBody>
              <a:bodyPr/>
              <a:lstStyle/>
              <a:p>
                <a:pPr hangingPunct="0">
                  <a:spcAft>
                    <a:spcPts val="0"/>
                  </a:spcAft>
                </a:pPr>
                <a:r>
                  <a:rPr lang="en-US" altLang="zh-CN" b="1" smtClean="0">
                    <a:solidFill>
                      <a:srgbClr val="00A451"/>
                    </a:solidFill>
                    <a:latin typeface="宋体" panose="02010600030101010101" pitchFamily="2" charset="-122"/>
                    <a:ea typeface="宋体" panose="02010600030101010101" pitchFamily="2" charset="-122"/>
                    <a:cs typeface="Times New Roman" panose="02020603050405020304" pitchFamily="18" charset="0"/>
                  </a:rPr>
                  <a:t>       “</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铁三角</a:t>
                </a:r>
                <a:r>
                  <a:rPr lang="en-US" altLang="zh-CN" b="1">
                    <a:solidFill>
                      <a:srgbClr val="00A451"/>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与</a:t>
                </a:r>
                <a:r>
                  <a:rPr lang="en-US" altLang="zh-CN" b="1">
                    <a:solidFill>
                      <a:srgbClr val="00A451"/>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baseline="30000">
                    <a:solidFill>
                      <a:srgbClr val="00A451"/>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baseline="30000">
                    <a:solidFill>
                      <a:srgbClr val="00A451"/>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a:t>
                </a:r>
                <a:r>
                  <a:rPr lang="en-US" altLang="zh-CN" b="1">
                    <a:solidFill>
                      <a:srgbClr val="00A451"/>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baseline="30000">
                    <a:solidFill>
                      <a:srgbClr val="00A451"/>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A451"/>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的检验方法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铁三角</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1050" b="1">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1050"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1050" b="1">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1050"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en-US"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等弱氧化剂反应生成＋</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价铁，例如：</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2Fe</a:t>
                </a:r>
                <a:r>
                  <a:rPr lang="en-US"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pc="-10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3Fe</a:t>
                </a:r>
                <a:r>
                  <a:rPr lang="en-US"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en-US"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pc="-10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zh-CN"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pc="-10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pc="-100">
                    <a:solidFill>
                      <a:srgbClr val="000000"/>
                    </a:solidFill>
                    <a:latin typeface="+mn-ea"/>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en-US" altLang="zh-CN" b="1"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HNO</a:t>
                </a:r>
                <a:r>
                  <a:rPr lang="en-US" altLang="zh-CN" b="1"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等强氧化剂反应生成＋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价铁，例如：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2Fe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3Cl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2FeCl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3"/>
              <p:cNvSpPr>
                <a:spLocks noRot="1" noChangeAspect="1" noMove="1" noResize="1" noEditPoints="1" noAdjustHandles="1" noChangeArrowheads="1" noChangeShapeType="1" noTextEdit="1"/>
              </p:cNvSpPr>
              <p:nvPr>
                <p:ph idx="1"/>
              </p:nvPr>
            </p:nvSpPr>
            <p:spPr>
              <a:xfrm>
                <a:off x="360854" y="746120"/>
                <a:ext cx="11485848" cy="5169749"/>
              </a:xfrm>
              <a:blipFill rotWithShape="1">
                <a:blip r:embed="rId1"/>
                <a:stretch>
                  <a:fillRect l="-2" t="-602" r="1" b="-9933"/>
                </a:stretch>
              </a:blipFill>
            </p:spPr>
            <p:txBody>
              <a:bodyPr/>
              <a:lstStyle/>
              <a:p>
                <a:r>
                  <a:rPr lang="zh-CN" altLang="en-US">
                    <a:noFill/>
                  </a:rPr>
                  <a:t> </a:t>
                </a:r>
              </a:p>
            </p:txBody>
          </p:sp>
        </mc:Fallback>
      </mc:AlternateContent>
      <p:pic>
        <p:nvPicPr>
          <p:cNvPr id="5" name="要点2.EPS" descr="id:2147493239;FounderCES"/>
          <p:cNvPicPr/>
          <p:nvPr/>
        </p:nvPicPr>
        <p:blipFill>
          <a:blip r:embed="rId2">
            <a:clrChange>
              <a:clrFrom>
                <a:srgbClr val="FFFFFF"/>
              </a:clrFrom>
              <a:clrTo>
                <a:srgbClr val="FFFFFF">
                  <a:alpha val="0"/>
                </a:srgbClr>
              </a:clrTo>
            </a:clrChange>
          </a:blip>
          <a:stretch>
            <a:fillRect/>
          </a:stretch>
        </p:blipFill>
        <p:spPr>
          <a:xfrm>
            <a:off x="478582" y="908720"/>
            <a:ext cx="1031240" cy="361950"/>
          </a:xfrm>
          <a:prstGeom prst="rect">
            <a:avLst/>
          </a:prstGeom>
          <a:solidFill>
            <a:scrgbClr r="0" g="0" b="0">
              <a:alpha val="0"/>
            </a:scrgbClr>
          </a:solidFill>
        </p:spPr>
      </p:pic>
      <p:pic>
        <p:nvPicPr>
          <p:cNvPr id="6" name="r69.jpg" descr="id:2147493246;FounderCES"/>
          <p:cNvPicPr/>
          <p:nvPr/>
        </p:nvPicPr>
        <p:blipFill>
          <a:blip r:embed="rId3">
            <a:clrChange>
              <a:clrFrom>
                <a:srgbClr val="FFFFFF"/>
              </a:clrFrom>
              <a:clrTo>
                <a:srgbClr val="FFFFFF">
                  <a:alpha val="0"/>
                </a:srgbClr>
              </a:clrTo>
            </a:clrChange>
          </a:blip>
          <a:stretch>
            <a:fillRect/>
          </a:stretch>
        </p:blipFill>
        <p:spPr>
          <a:xfrm>
            <a:off x="4006974" y="1700808"/>
            <a:ext cx="2665095" cy="1478280"/>
          </a:xfrm>
          <a:prstGeom prst="rect">
            <a:avLst/>
          </a:prstGeom>
          <a:solidFill>
            <a:scrgbClr r="0" g="0" b="0">
              <a:alpha val="0"/>
            </a:scrgbClr>
          </a:solid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746120"/>
                <a:ext cx="11485848" cy="4272388"/>
              </a:xfrm>
            </p:spPr>
            <p:txBody>
              <a:bodyPr/>
              <a:lstStyle/>
              <a:p>
                <a:pPr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等强氧化剂反应生成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，例如：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2Fe</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2Fe</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等还原剂反应生成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，例如：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Zn</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等还原剂反应生成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，例如：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3CO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高温</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2Fe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等还原剂反应生成</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，例如：</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2Fe</a:t>
                </a:r>
                <a:r>
                  <a:rPr lang="en-US"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14:m>
                  <m:oMath xmlns:m="http://schemas.openxmlformats.org/officeDocument/2006/math">
                    <m:f>
                      <m:fPr>
                        <m:ctrlPr>
                          <a:rPr lang="zh-CN" altLang="zh-CN"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pc="-10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2Fe</a:t>
                </a:r>
                <a:r>
                  <a:rPr lang="en-US"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en-US"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3"/>
              <p:cNvSpPr>
                <a:spLocks noRot="1" noChangeAspect="1" noMove="1" noResize="1" noEditPoints="1" noAdjustHandles="1" noChangeArrowheads="1" noChangeShapeType="1" noTextEdit="1"/>
              </p:cNvSpPr>
              <p:nvPr>
                <p:ph idx="1"/>
              </p:nvPr>
            </p:nvSpPr>
            <p:spPr>
              <a:xfrm>
                <a:off x="360854" y="746120"/>
                <a:ext cx="11485848" cy="4272388"/>
              </a:xfrm>
              <a:blipFill rotWithShape="1">
                <a:blip r:embed="rId1"/>
                <a:stretch>
                  <a:fillRect l="-2" t="-728" r="1" b="-20107"/>
                </a:stretch>
              </a:blipFill>
            </p:spPr>
            <p:txBody>
              <a:bodyPr/>
              <a:lstStyle/>
              <a:p>
                <a:r>
                  <a:rPr lang="zh-CN" altLang="en-US">
                    <a:noFill/>
                  </a:rPr>
                  <a:t> </a:t>
                </a:r>
              </a:p>
            </p:txBody>
          </p:sp>
        </mc:Fallback>
      </mc:AlternateContent>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3358902" y="2511480"/>
            <a:ext cx="2736304" cy="360040"/>
          </a:xfrm>
          <a:prstGeom prst="rect">
            <a:avLst/>
          </a:prstGeom>
        </p:spPr>
      </p:pic>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692696"/>
                <a:ext cx="11485848" cy="3594574"/>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黑体" panose="02010609060101010101" pitchFamily="49" charset="-122"/>
                    <a:ea typeface="宋体" panose="02010600030101010101" pitchFamily="2" charset="-122"/>
                    <a:cs typeface="Times New Roman" panose="02020603050405020304" pitchFamily="18" charset="0"/>
                  </a:rPr>
                  <a:t>Fe</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a:t>
                </a:r>
                <a:r>
                  <a:rPr lang="en-US" altLang="zh-CN" b="1">
                    <a:solidFill>
                      <a:srgbClr val="000000"/>
                    </a:solidFill>
                    <a:latin typeface="黑体" panose="02010609060101010101" pitchFamily="49" charset="-122"/>
                    <a:ea typeface="宋体" panose="02010600030101010101" pitchFamily="2" charset="-122"/>
                    <a:cs typeface="Times New Roman" panose="02020603050405020304" pitchFamily="18" charset="0"/>
                  </a:rPr>
                  <a:t>Fe</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的检验</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的鉴别</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方法一：在被检验的溶液中，滴加</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KSCN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溶液，无现象，再通入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，若溶液变成红色，说明有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存在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鉴别时不能先通氯气</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2Fe</a:t>
                </a:r>
                <a:r>
                  <a:rPr lang="en-US"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2Fe</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3SCN</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红色</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3"/>
              <p:cNvSpPr>
                <a:spLocks noRot="1" noChangeAspect="1" noMove="1" noResize="1" noEditPoints="1" noAdjustHandles="1" noChangeArrowheads="1" noChangeShapeType="1" noTextEdit="1"/>
              </p:cNvSpPr>
              <p:nvPr>
                <p:ph idx="1"/>
              </p:nvPr>
            </p:nvSpPr>
            <p:spPr>
              <a:xfrm>
                <a:off x="360854" y="692696"/>
                <a:ext cx="11485848" cy="3594574"/>
              </a:xfrm>
              <a:blipFill rotWithShape="1">
                <a:blip r:embed="rId2"/>
                <a:stretch>
                  <a:fillRect l="-2" t="-863" r="1" b="-5731"/>
                </a:stretch>
              </a:blipFill>
            </p:spPr>
            <p:txBody>
              <a:bodyPr/>
              <a:lstStyle/>
              <a:p>
                <a:r>
                  <a:rPr lang="zh-CN" altLang="en-US">
                    <a:noFill/>
                  </a:rPr>
                  <a:t> </a:t>
                </a:r>
              </a:p>
            </p:txBody>
          </p:sp>
        </mc:Fallback>
      </mc:AlternateContent>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746120"/>
                <a:ext cx="11485848" cy="4140200"/>
              </a:xfrm>
            </p:spPr>
            <p:txBody>
              <a:bodyPr/>
              <a:lstStyle/>
              <a:p>
                <a:pPr lvl="0"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方法二：在被检验的溶液中加碱，产生白色沉淀，白色沉淀很快转变成灰绿色，最终变为红褐色，证明有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存在。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2OH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mn-ea"/>
                    <a:cs typeface="Times New Roman" panose="02020603050405020304" pitchFamily="18" charset="0"/>
                  </a:rPr>
                  <a:t>↓</a:t>
                </a:r>
                <a:endParaRPr lang="zh-CN" altLang="zh-CN" sz="1050">
                  <a:solidFill>
                    <a:srgbClr val="000000"/>
                  </a:solidFill>
                  <a:latin typeface="+mn-ea"/>
                  <a:cs typeface="Times New Roman" panose="02020603050405020304" pitchFamily="18" charset="0"/>
                </a:endParaRPr>
              </a:p>
              <a:p>
                <a:pPr lvl="0"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4Fe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4Fe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方法三：加入铁氰化钾溶液，生成蓝色沉淀。</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3Fe</a:t>
                </a:r>
                <a:r>
                  <a:rPr lang="en-US"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2</a:t>
                </a:r>
                <a:r>
                  <a:rPr lang="zh-CN" altLang="zh-CN" b="1" smtClean="0">
                    <a:solidFill>
                      <a:srgbClr val="000000"/>
                    </a:solidFill>
                    <a:latin typeface="+mn-ea"/>
                    <a:cs typeface="Times New Roman" panose="02020603050405020304" pitchFamily="18" charset="0"/>
                  </a:rPr>
                  <a:t>↓</a:t>
                </a:r>
                <a:endParaRPr lang="zh-CN" altLang="zh-CN" sz="1050">
                  <a:solidFill>
                    <a:srgbClr val="000000"/>
                  </a:solidFill>
                  <a:effectLst/>
                  <a:latin typeface="+mn-ea"/>
                  <a:cs typeface="Times New Roman" panose="02020603050405020304" pitchFamily="18" charset="0"/>
                </a:endParaRPr>
              </a:p>
            </p:txBody>
          </p:sp>
        </mc:Choice>
        <mc:Fallback>
          <p:sp>
            <p:nvSpPr>
              <p:cNvPr id="4" name="内容占位符 3"/>
              <p:cNvSpPr>
                <a:spLocks noRot="1" noChangeAspect="1" noMove="1" noResize="1" noEditPoints="1" noAdjustHandles="1" noChangeArrowheads="1" noChangeShapeType="1" noTextEdit="1"/>
              </p:cNvSpPr>
              <p:nvPr>
                <p:ph idx="1"/>
              </p:nvPr>
            </p:nvSpPr>
            <p:spPr>
              <a:xfrm>
                <a:off x="360854" y="746120"/>
                <a:ext cx="11485848" cy="4140200"/>
              </a:xfrm>
              <a:blipFill rotWithShape="1">
                <a:blip r:embed="rId1"/>
                <a:stretch>
                  <a:fillRect l="-2" t="-15" r="1" b="15"/>
                </a:stretch>
              </a:blipFill>
            </p:spPr>
            <p:txBody>
              <a:bodyPr/>
              <a:lstStyle/>
              <a:p>
                <a:r>
                  <a:rPr lang="zh-CN" altLang="en-US">
                    <a:noFill/>
                  </a:rPr>
                  <a:t> </a:t>
                </a:r>
              </a:p>
            </p:txBody>
          </p:sp>
        </mc:Fallback>
      </mc:AlternateContent>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096104"/>
              </a:xfrm>
            </p:spPr>
            <p:txBody>
              <a:bodyPr/>
              <a:lstStyle/>
              <a:p>
                <a:pPr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的鉴别</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方法一：加入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等碱溶液，生成红褐色沉淀。</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3OH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红褐色</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方法二：加入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KSCN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溶液，溶液变为红色。</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3SCN</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红色</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3096104"/>
              </a:xfrm>
              <a:blipFill rotWithShape="1">
                <a:blip r:embed="rId1"/>
                <a:stretch>
                  <a:fillRect l="-2" t="-1005" r="1" b="-5030"/>
                </a:stretch>
              </a:blipFill>
            </p:spPr>
            <p:txBody>
              <a:bodyPr/>
              <a:lstStyle/>
              <a:p>
                <a:r>
                  <a:rPr lang="zh-CN" altLang="en-US">
                    <a:noFill/>
                  </a:rPr>
                  <a:t> </a:t>
                </a:r>
              </a:p>
            </p:txBody>
          </p:sp>
        </mc:Fallback>
      </mc:AlternateContent>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化学学习小组欲探究铁及其化合物的氧化性和还原性。请你协助他们完成实验报告。</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实验目的：探究铁及其化合物的氧化性和还原性。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实验试剂及仪器。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试剂：氯化亚铁溶液、氯化铁溶液、氯水、</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KSCN</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溶液、铁粉、锌片、铜片、稀硫酸。</a:t>
            </a:r>
            <a:endParaRPr lang="zh-CN" altLang="zh-CN" sz="105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仪器：除胶头滴管外，你认为本实验必不可少的一种玻璃仪器是</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2.EPS" descr="id:2147493253;FounderCES"/>
          <p:cNvPicPr/>
          <p:nvPr/>
        </p:nvPicPr>
        <p:blipFill>
          <a:blip r:embed="rId1">
            <a:clrChange>
              <a:clrFrom>
                <a:srgbClr val="FFFFFF"/>
              </a:clrFrom>
              <a:clrTo>
                <a:srgbClr val="FFFFFF">
                  <a:alpha val="0"/>
                </a:srgbClr>
              </a:clrTo>
            </a:clrChange>
          </a:blip>
          <a:stretch>
            <a:fillRect/>
          </a:stretch>
        </p:blipFill>
        <p:spPr>
          <a:xfrm>
            <a:off x="406574" y="976025"/>
            <a:ext cx="909955" cy="292735"/>
          </a:xfrm>
          <a:prstGeom prst="rect">
            <a:avLst/>
          </a:prstGeom>
          <a:solidFill>
            <a:scrgbClr r="0" g="0" b="0">
              <a:alpha val="0"/>
            </a:scrgbClr>
          </a:solidFill>
        </p:spPr>
      </p:pic>
      <p:pic>
        <p:nvPicPr>
          <p:cNvPr id="4" name="24答案.EPS" descr="id:2147493275;FounderCES"/>
          <p:cNvPicPr/>
          <p:nvPr/>
        </p:nvPicPr>
        <p:blipFill>
          <a:blip r:embed="rId2">
            <a:clrChange>
              <a:clrFrom>
                <a:srgbClr val="FFFFFF"/>
              </a:clrFrom>
              <a:clrTo>
                <a:srgbClr val="FFFFFF">
                  <a:alpha val="0"/>
                </a:srgbClr>
              </a:clrTo>
            </a:clrChange>
          </a:blip>
          <a:stretch>
            <a:fillRect/>
          </a:stretch>
        </p:blipFill>
        <p:spPr>
          <a:xfrm>
            <a:off x="534472" y="4247882"/>
            <a:ext cx="897332" cy="333246"/>
          </a:xfrm>
          <a:prstGeom prst="rect">
            <a:avLst/>
          </a:prstGeom>
          <a:solidFill>
            <a:scrgbClr r="0" g="0" b="0">
              <a:alpha val="0"/>
            </a:scrgbClr>
          </a:solidFill>
        </p:spPr>
      </p:pic>
      <p:sp>
        <p:nvSpPr>
          <p:cNvPr id="5" name="矩形 4"/>
          <p:cNvSpPr/>
          <p:nvPr/>
        </p:nvSpPr>
        <p:spPr>
          <a:xfrm>
            <a:off x="1486694" y="4162440"/>
            <a:ext cx="803425" cy="461665"/>
          </a:xfrm>
          <a:prstGeom prst="rect">
            <a:avLst/>
          </a:prstGeom>
        </p:spPr>
        <p:txBody>
          <a:bodyPr wrap="none">
            <a:spAutoFit/>
          </a:bodyPr>
          <a:lstStyle/>
          <a:p>
            <a:r>
              <a:rPr lang="zh-CN" altLang="zh-CN" sz="2400">
                <a:solidFill>
                  <a:srgbClr val="000000"/>
                </a:solidFill>
                <a:ea typeface="楷体" panose="02010609060101010101" pitchFamily="49" charset="-122"/>
                <a:cs typeface="Times New Roman" panose="02020603050405020304" pitchFamily="18" charset="0"/>
              </a:rPr>
              <a:t>试管</a:t>
            </a:r>
            <a:endParaRPr lang="zh-CN" altLang="en-US"/>
          </a:p>
        </p:txBody>
      </p:sp>
      <p:sp>
        <p:nvSpPr>
          <p:cNvPr id="6" name="矩形 5"/>
          <p:cNvSpPr/>
          <p:nvPr/>
        </p:nvSpPr>
        <p:spPr>
          <a:xfrm>
            <a:off x="442006" y="4667652"/>
            <a:ext cx="11485848" cy="1200329"/>
          </a:xfrm>
          <a:prstGeom prst="rect">
            <a:avLst/>
          </a:prstGeom>
        </p:spPr>
        <p:txBody>
          <a:bodyPr wrap="square">
            <a:spAutoFit/>
          </a:bodyPr>
          <a:lstStyle/>
          <a:p>
            <a:pPr algn="just">
              <a:lnSpc>
                <a:spcPct val="150000"/>
              </a:lnSpc>
              <a:spcAft>
                <a:spcPts val="0"/>
              </a:spcAft>
            </a:pPr>
            <a:r>
              <a:rPr lang="en-US" altLang="zh-CN" sz="2400" smtClean="0">
                <a:solidFill>
                  <a:srgbClr val="000000"/>
                </a:solidFill>
                <a:ea typeface="楷体" panose="02010609060101010101" pitchFamily="49" charset="-122"/>
                <a:cs typeface="Times New Roman" panose="02020603050405020304" pitchFamily="18" charset="0"/>
              </a:rPr>
              <a:t>              </a:t>
            </a:r>
            <a:r>
              <a:rPr lang="zh-CN" altLang="zh-CN" sz="2400" smtClean="0">
                <a:solidFill>
                  <a:srgbClr val="000000"/>
                </a:solidFill>
                <a:ea typeface="楷体" panose="02010609060101010101" pitchFamily="49" charset="-122"/>
                <a:cs typeface="Times New Roman" panose="02020603050405020304" pitchFamily="18" charset="0"/>
              </a:rPr>
              <a:t>进行</a:t>
            </a:r>
            <a:r>
              <a:rPr lang="zh-CN" altLang="zh-CN" sz="2400">
                <a:solidFill>
                  <a:srgbClr val="000000"/>
                </a:solidFill>
                <a:ea typeface="楷体" panose="02010609060101010101" pitchFamily="49" charset="-122"/>
                <a:cs typeface="Times New Roman" panose="02020603050405020304" pitchFamily="18" charset="0"/>
              </a:rPr>
              <a:t>物质的性质实验应取少量试剂进行反应</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根据反应现象分析判断性质</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故实验应在试管中进行</a:t>
            </a:r>
            <a:r>
              <a:rPr lang="zh-CN" altLang="zh-CN" sz="2400" smtClean="0">
                <a:solidFill>
                  <a:srgbClr val="000000"/>
                </a:solidFill>
                <a:ea typeface="楷体" panose="02010609060101010101" pitchFamily="49"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p:pic>
        <p:nvPicPr>
          <p:cNvPr id="7" name="24解析.EPS" descr="id:2147493268;FounderCES"/>
          <p:cNvPicPr/>
          <p:nvPr/>
        </p:nvPicPr>
        <p:blipFill>
          <a:blip r:embed="rId3">
            <a:clrChange>
              <a:clrFrom>
                <a:srgbClr val="FFFFFF"/>
              </a:clrFrom>
              <a:clrTo>
                <a:srgbClr val="FFFFFF">
                  <a:alpha val="0"/>
                </a:srgbClr>
              </a:clrTo>
            </a:clrChange>
          </a:blip>
          <a:stretch>
            <a:fillRect/>
          </a:stretch>
        </p:blipFill>
        <p:spPr>
          <a:xfrm>
            <a:off x="512959" y="4869160"/>
            <a:ext cx="918845" cy="327660"/>
          </a:xfrm>
          <a:prstGeom prst="rect">
            <a:avLst/>
          </a:prstGeom>
          <a:solidFill>
            <a:scrgbClr r="0" g="0" b="0">
              <a:alpha val="0"/>
            </a:scrgbClr>
          </a:solid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实验记录</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仿照实验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作答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填写空白部分</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graphicFrame>
            <p:nvGraphicFramePr>
              <p:cNvPr id="3" name="表格 2"/>
              <p:cNvGraphicFramePr>
                <a:graphicFrameLocks noGrp="1"/>
              </p:cNvGraphicFramePr>
              <p:nvPr/>
            </p:nvGraphicFramePr>
            <p:xfrm>
              <a:off x="420135" y="1484784"/>
              <a:ext cx="11426567" cy="4457541"/>
            </p:xfrm>
            <a:graphic>
              <a:graphicData uri="http://schemas.openxmlformats.org/drawingml/2006/table">
                <a:tbl>
                  <a:tblPr firstRow="1" firstCol="1" bandRow="1"/>
                  <a:tblGrid>
                    <a:gridCol w="625366"/>
                    <a:gridCol w="2160240"/>
                    <a:gridCol w="3024336"/>
                    <a:gridCol w="3456384"/>
                    <a:gridCol w="2160241"/>
                  </a:tblGrid>
                  <a:tr h="216024">
                    <a:tc>
                      <a:txBody>
                        <a:bodyPr/>
                        <a:lstStyle/>
                        <a:p>
                          <a:pPr algn="ctr" hangingPunct="0">
                            <a:lnSpc>
                              <a:spcPct val="150000"/>
                            </a:lnSpc>
                            <a:spcAft>
                              <a:spcPts val="0"/>
                            </a:spcAft>
                          </a:pP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序号</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实验设计</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实验现象</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离子</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方程式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解释</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与结论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1357789">
                    <a:tc>
                      <a:txBody>
                        <a:bodyPr/>
                        <a:lstStyle/>
                        <a:p>
                          <a:pPr algn="ctr"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向铁粉中</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滴入</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稀硫酸</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铁粉溶解</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溶液由无色变成浅绿色</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生成无色无味气体</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3002" marR="3300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2H</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具有还原性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2262981">
                    <a:tc>
                      <a:txBody>
                        <a:bodyPr/>
                        <a:lstStyle/>
                        <a:p>
                          <a:pPr algn="ctr"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向</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FeCl</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中滴</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入</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KSCN</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液</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再</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加氯</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滴入</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KSCN</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溶液无明显变化</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加入氯水立即变成红色</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3002" marR="3300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mc:Choice>
        <mc:Fallback xmlns="">
          <p:graphicFrame>
            <p:nvGraphicFramePr>
              <p:cNvPr id="3" name="表格 2"/>
              <p:cNvGraphicFramePr>
                <a:graphicFrameLocks noGrp="1"/>
              </p:cNvGraphicFramePr>
              <p:nvPr/>
            </p:nvGraphicFramePr>
            <p:xfrm>
              <a:off x="420135" y="1484784"/>
              <a:ext cx="11426567" cy="4457541"/>
            </p:xfrm>
            <a:graphic>
              <a:graphicData uri="http://schemas.openxmlformats.org/drawingml/2006/table">
                <a:tbl>
                  <a:tblPr firstRow="1" firstCol="1" bandRow="1"/>
                  <a:tblGrid>
                    <a:gridCol w="625366"/>
                    <a:gridCol w="2160240"/>
                    <a:gridCol w="3024336"/>
                    <a:gridCol w="3456384"/>
                    <a:gridCol w="2160241"/>
                  </a:tblGrid>
                  <a:tr h="216024">
                    <a:tc>
                      <a:txBody>
                        <a:bodyPr/>
                        <a:lstStyle/>
                        <a:p>
                          <a:pPr algn="ctr" hangingPunct="0">
                            <a:lnSpc>
                              <a:spcPct val="150000"/>
                            </a:lnSpc>
                            <a:spcAft>
                              <a:spcPts val="0"/>
                            </a:spcAft>
                          </a:pP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序号</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实验设计</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实验现象</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离子</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方程式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解释</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与结论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1645920">
                    <a:tc>
                      <a:txBody>
                        <a:bodyPr/>
                        <a:lstStyle/>
                        <a:p>
                          <a:pPr algn="ctr"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向铁粉中</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滴入</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稀硫酸</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铁粉溶解</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溶液由无色变成浅绿色</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生成无色无味气体</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3002" marR="3300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具有还原性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2262981">
                    <a:tc>
                      <a:txBody>
                        <a:bodyPr/>
                        <a:lstStyle/>
                        <a:p>
                          <a:pPr algn="ctr"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向</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FeCl</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中滴</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入</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KSCN</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液</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再</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加氯</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滴入</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KSCN</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溶液无明显变化</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加入氯水立即变成红色</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3002" marR="3300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mc:Fallback>
      </mc:AlternateContent>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3" name="表格 2"/>
              <p:cNvGraphicFramePr>
                <a:graphicFrameLocks noGrp="1"/>
              </p:cNvGraphicFramePr>
              <p:nvPr/>
            </p:nvGraphicFramePr>
            <p:xfrm>
              <a:off x="334566" y="764704"/>
              <a:ext cx="11665296" cy="3400619"/>
            </p:xfrm>
            <a:graphic>
              <a:graphicData uri="http://schemas.openxmlformats.org/drawingml/2006/table">
                <a:tbl>
                  <a:tblPr firstRow="1" firstCol="1" bandRow="1"/>
                  <a:tblGrid>
                    <a:gridCol w="1080120"/>
                    <a:gridCol w="2211826"/>
                    <a:gridCol w="1676606"/>
                    <a:gridCol w="4248472"/>
                    <a:gridCol w="2448272"/>
                  </a:tblGrid>
                  <a:tr h="717329">
                    <a:tc>
                      <a:txBody>
                        <a:bodyPr/>
                        <a:lstStyle/>
                        <a:p>
                          <a:pPr algn="ctr" hangingPunct="0">
                            <a:lnSpc>
                              <a:spcPct val="150000"/>
                            </a:lnSpc>
                            <a:spcAft>
                              <a:spcPts val="0"/>
                            </a:spcAft>
                          </a:pP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序号</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实验设计</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实验现象</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离子</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方程式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解释</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与结论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793005">
                    <a:tc>
                      <a:txBody>
                        <a:bodyPr/>
                        <a:lstStyle/>
                        <a:p>
                          <a:pPr algn="ctr"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③</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向</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FeCl</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液中加入锌片</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8228" marR="3822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Zn</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Zn</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3713" marR="6371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3713" marR="6371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586010">
                    <a:tc>
                      <a:txBody>
                        <a:bodyPr/>
                        <a:lstStyle/>
                        <a:p>
                          <a:pPr algn="ctr"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④</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8228" marR="3822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3SCN</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SCN</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2Fe</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2Fe</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3713" marR="6371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具有氧化性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3713" marR="6371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mc:Choice>
        <mc:Fallback xmlns="">
          <p:graphicFrame>
            <p:nvGraphicFramePr>
              <p:cNvPr id="3" name="表格 2"/>
              <p:cNvGraphicFramePr>
                <a:graphicFrameLocks noGrp="1"/>
              </p:cNvGraphicFramePr>
              <p:nvPr/>
            </p:nvGraphicFramePr>
            <p:xfrm>
              <a:off x="334566" y="764704"/>
              <a:ext cx="11665296" cy="3400619"/>
            </p:xfrm>
            <a:graphic>
              <a:graphicData uri="http://schemas.openxmlformats.org/drawingml/2006/table">
                <a:tbl>
                  <a:tblPr firstRow="1" firstCol="1" bandRow="1"/>
                  <a:tblGrid>
                    <a:gridCol w="1080120"/>
                    <a:gridCol w="2211826"/>
                    <a:gridCol w="1676606"/>
                    <a:gridCol w="4248472"/>
                    <a:gridCol w="2448272"/>
                  </a:tblGrid>
                  <a:tr h="717329">
                    <a:tc>
                      <a:txBody>
                        <a:bodyPr/>
                        <a:lstStyle/>
                        <a:p>
                          <a:pPr algn="ctr" hangingPunct="0">
                            <a:lnSpc>
                              <a:spcPct val="150000"/>
                            </a:lnSpc>
                            <a:spcAft>
                              <a:spcPts val="0"/>
                            </a:spcAft>
                          </a:pP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序号</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实验设计</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实验现象</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离子</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方程式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解释</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与结论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1097280">
                    <a:tc>
                      <a:txBody>
                        <a:bodyPr/>
                        <a:lstStyle/>
                        <a:p>
                          <a:pPr algn="ctr"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③</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向</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FeCl</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液中加入锌片</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8228" marR="3822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63713" marR="6371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3713" marR="6371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586230">
                    <a:tc>
                      <a:txBody>
                        <a:bodyPr/>
                        <a:lstStyle/>
                        <a:p>
                          <a:pPr algn="ctr"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④</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8228" marR="3822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63713" marR="6371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具有氧化性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3713" marR="6371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mc:Fallback>
      </mc:AlternateContent>
      <p:pic>
        <p:nvPicPr>
          <p:cNvPr id="4" name="24答案.EPS" descr="id:2147493275;FounderCES"/>
          <p:cNvPicPr/>
          <p:nvPr/>
        </p:nvPicPr>
        <p:blipFill>
          <a:blip r:embed="rId2">
            <a:clrChange>
              <a:clrFrom>
                <a:srgbClr val="FFFFFF"/>
              </a:clrFrom>
              <a:clrTo>
                <a:srgbClr val="FFFFFF">
                  <a:alpha val="0"/>
                </a:srgbClr>
              </a:clrTo>
            </a:clrChange>
          </a:blip>
          <a:stretch>
            <a:fillRect/>
          </a:stretch>
        </p:blipFill>
        <p:spPr>
          <a:xfrm>
            <a:off x="334566" y="4365104"/>
            <a:ext cx="810260" cy="288925"/>
          </a:xfrm>
          <a:prstGeom prst="rect">
            <a:avLst/>
          </a:prstGeom>
          <a:solidFill>
            <a:scrgbClr r="0" g="0" b="0">
              <a:alpha val="0"/>
            </a:scrgbClr>
          </a:solidFill>
        </p:spPr>
      </p:pic>
      <mc:AlternateContent xmlns:mc="http://schemas.openxmlformats.org/markup-compatibility/2006">
        <mc:Choice xmlns:a14="http://schemas.microsoft.com/office/drawing/2010/main" Requires="a14">
          <p:sp>
            <p:nvSpPr>
              <p:cNvPr id="5" name="矩形 4"/>
              <p:cNvSpPr/>
              <p:nvPr/>
            </p:nvSpPr>
            <p:spPr>
              <a:xfrm>
                <a:off x="262558" y="4149878"/>
                <a:ext cx="11737304" cy="1871410"/>
              </a:xfrm>
              <a:prstGeom prst="rect">
                <a:avLst/>
              </a:prstGeom>
            </p:spPr>
            <p:txBody>
              <a:bodyPr wrap="square">
                <a:spAutoFit/>
              </a:bodyPr>
              <a:lstStyle/>
              <a:p>
                <a:pPr algn="just">
                  <a:lnSpc>
                    <a:spcPct val="150000"/>
                  </a:lnSpc>
                  <a:spcAft>
                    <a:spcPts val="0"/>
                  </a:spcAft>
                </a:pPr>
                <a:r>
                  <a:rPr lang="en-US" altLang="zh-CN" sz="2400" smtClean="0">
                    <a:solidFill>
                      <a:srgbClr val="000000"/>
                    </a:solidFill>
                    <a:latin typeface="宋体" panose="02010600030101010101" pitchFamily="2" charset="-122"/>
                    <a:cs typeface="Times New Roman" panose="02020603050405020304" pitchFamily="18" charset="0"/>
                  </a:rPr>
                  <a:t>       ②</a:t>
                </a:r>
                <a:r>
                  <a:rPr lang="en-US" altLang="zh-CN" sz="2400">
                    <a:solidFill>
                      <a:srgbClr val="000000"/>
                    </a:solidFill>
                    <a:cs typeface="Times New Roman" panose="02020603050405020304" pitchFamily="18" charset="0"/>
                  </a:rPr>
                  <a:t>2Fe</a:t>
                </a:r>
                <a:r>
                  <a:rPr lang="en-US" altLang="zh-CN" sz="2400" baseline="30000">
                    <a:solidFill>
                      <a:srgbClr val="000000"/>
                    </a:solidFill>
                    <a:cs typeface="Times New Roman" panose="02020603050405020304" pitchFamily="18" charset="0"/>
                  </a:rPr>
                  <a:t>2</a:t>
                </a:r>
                <a:r>
                  <a:rPr lang="zh-CN" altLang="zh-CN" sz="2400" baseline="30000">
                    <a:solidFill>
                      <a:srgbClr val="000000"/>
                    </a:solidFill>
                    <a:cs typeface="Times New Roman" panose="02020603050405020304" pitchFamily="18" charset="0"/>
                  </a:rPr>
                  <a:t>＋</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Cl</a:t>
                </a:r>
                <a:r>
                  <a:rPr lang="en-US" altLang="zh-CN" sz="2400" baseline="-25000">
                    <a:solidFill>
                      <a:srgbClr val="000000"/>
                    </a:solidFill>
                    <a:cs typeface="Times New Roman" panose="02020603050405020304" pitchFamily="18" charset="0"/>
                  </a:rPr>
                  <a:t>2</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sz="2400">
                                <a:solidFill>
                                  <a:srgbClr val="000000"/>
                                </a:solidFill>
                                <a:latin typeface="Cambria Math" panose="02040503050406030204" pitchFamily="18" charset="0"/>
                                <a:cs typeface="Times New Roman" panose="02020603050405020304" pitchFamily="18" charset="0"/>
                              </a:rPr>
                              <m:t>            </m:t>
                            </m:r>
                          </m:e>
                        </m:bar>
                      </m:num>
                      <m:den>
                        <m:r>
                          <a:rPr lang="en-US" altLang="zh-CN" sz="2400" b="1" i="1" smtClean="0">
                            <a:solidFill>
                              <a:srgbClr val="000000"/>
                            </a:solidFill>
                            <a:latin typeface="Cambria Math" panose="02040503050406030204" pitchFamily="18" charset="0"/>
                            <a:cs typeface="Times New Roman" panose="02020603050405020304" pitchFamily="18" charset="0"/>
                          </a:rPr>
                          <m:t> </m:t>
                        </m:r>
                      </m:den>
                    </m:f>
                  </m:oMath>
                </a14:m>
                <a:r>
                  <a:rPr lang="en-US" altLang="zh-CN" sz="2400">
                    <a:solidFill>
                      <a:srgbClr val="000000"/>
                    </a:solidFill>
                    <a:cs typeface="Times New Roman" panose="02020603050405020304" pitchFamily="18" charset="0"/>
                  </a:rPr>
                  <a:t>2Fe</a:t>
                </a:r>
                <a:r>
                  <a:rPr lang="en-US" altLang="zh-CN" sz="2400" baseline="30000">
                    <a:solidFill>
                      <a:srgbClr val="000000"/>
                    </a:solidFill>
                    <a:cs typeface="Times New Roman" panose="02020603050405020304" pitchFamily="18" charset="0"/>
                  </a:rPr>
                  <a:t>3</a:t>
                </a:r>
                <a:r>
                  <a:rPr lang="zh-CN" altLang="zh-CN" sz="2400" baseline="30000">
                    <a:solidFill>
                      <a:srgbClr val="000000"/>
                    </a:solidFill>
                    <a:cs typeface="Times New Roman" panose="02020603050405020304" pitchFamily="18" charset="0"/>
                  </a:rPr>
                  <a:t>＋</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2Cl</a:t>
                </a:r>
                <a:r>
                  <a:rPr lang="zh-CN" altLang="zh-CN" sz="2400" baseline="300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a:t>
                </a:r>
                <a:r>
                  <a:rPr lang="en-US" altLang="zh-CN" sz="2400">
                    <a:solidFill>
                      <a:srgbClr val="000000"/>
                    </a:solidFill>
                    <a:cs typeface="Times New Roman" panose="02020603050405020304" pitchFamily="18" charset="0"/>
                  </a:rPr>
                  <a:t>Fe</a:t>
                </a:r>
                <a:r>
                  <a:rPr lang="en-US" altLang="zh-CN" sz="2400" baseline="30000">
                    <a:solidFill>
                      <a:srgbClr val="000000"/>
                    </a:solidFill>
                    <a:cs typeface="Times New Roman" panose="02020603050405020304" pitchFamily="18" charset="0"/>
                  </a:rPr>
                  <a:t>3</a:t>
                </a:r>
                <a:r>
                  <a:rPr lang="zh-CN" altLang="zh-CN" sz="2400" baseline="30000">
                    <a:solidFill>
                      <a:srgbClr val="000000"/>
                    </a:solidFill>
                    <a:cs typeface="Times New Roman" panose="02020603050405020304" pitchFamily="18" charset="0"/>
                  </a:rPr>
                  <a:t>＋</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3SCN</a:t>
                </a:r>
                <a:r>
                  <a:rPr lang="zh-CN" altLang="zh-CN" sz="2400" baseline="3000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sz="2400">
                                <a:solidFill>
                                  <a:srgbClr val="000000"/>
                                </a:solidFill>
                                <a:latin typeface="Cambria Math" panose="02040503050406030204" pitchFamily="18" charset="0"/>
                                <a:cs typeface="Times New Roman" panose="02020603050405020304" pitchFamily="18" charset="0"/>
                              </a:rPr>
                              <m:t>            </m:t>
                            </m:r>
                          </m:e>
                        </m:bar>
                      </m:num>
                      <m:den>
                        <m:r>
                          <a:rPr lang="en-US" altLang="zh-CN" sz="2400" b="1" i="1" smtClean="0">
                            <a:solidFill>
                              <a:srgbClr val="000000"/>
                            </a:solidFill>
                            <a:latin typeface="Cambria Math" panose="02040503050406030204" pitchFamily="18" charset="0"/>
                            <a:cs typeface="Times New Roman" panose="02020603050405020304" pitchFamily="18" charset="0"/>
                          </a:rPr>
                          <m:t> </m:t>
                        </m:r>
                      </m:den>
                    </m:f>
                  </m:oMath>
                </a14:m>
                <a:r>
                  <a:rPr lang="en-US" altLang="zh-CN" sz="2400">
                    <a:solidFill>
                      <a:srgbClr val="000000"/>
                    </a:solidFill>
                    <a:cs typeface="Times New Roman" panose="02020603050405020304" pitchFamily="18" charset="0"/>
                  </a:rPr>
                  <a:t>Fe</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SCN</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baseline="-25000">
                    <a:solidFill>
                      <a:srgbClr val="000000"/>
                    </a:solidFill>
                    <a:cs typeface="Times New Roman" panose="02020603050405020304" pitchFamily="18" charset="0"/>
                  </a:rPr>
                  <a:t>3</a:t>
                </a: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Fe</a:t>
                </a:r>
                <a:r>
                  <a:rPr lang="en-US" altLang="zh-CN" sz="2400" baseline="30000">
                    <a:solidFill>
                      <a:srgbClr val="000000"/>
                    </a:solidFill>
                    <a:cs typeface="Times New Roman" panose="02020603050405020304" pitchFamily="18" charset="0"/>
                  </a:rPr>
                  <a:t>2</a:t>
                </a:r>
                <a:r>
                  <a:rPr lang="zh-CN" altLang="zh-CN" sz="2400" baseline="300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具有</a:t>
                </a:r>
                <a:r>
                  <a:rPr lang="zh-CN" altLang="zh-CN" sz="2400" smtClean="0">
                    <a:solidFill>
                      <a:srgbClr val="000000"/>
                    </a:solidFill>
                    <a:ea typeface="楷体" panose="02010609060101010101" pitchFamily="49" charset="-122"/>
                    <a:cs typeface="Times New Roman" panose="02020603050405020304" pitchFamily="18" charset="0"/>
                  </a:rPr>
                  <a:t>还原性</a:t>
                </a:r>
                <a:r>
                  <a:rPr lang="en-US" altLang="zh-CN" sz="2400" smtClean="0">
                    <a:solidFill>
                      <a:srgbClr val="000000"/>
                    </a:solidFill>
                    <a:latin typeface="宋体" panose="02010600030101010101" pitchFamily="2" charset="-122"/>
                    <a:cs typeface="Times New Roman" panose="02020603050405020304" pitchFamily="18" charset="0"/>
                  </a:rPr>
                  <a:t>③</a:t>
                </a:r>
                <a:r>
                  <a:rPr lang="zh-CN" altLang="zh-CN" sz="2400">
                    <a:solidFill>
                      <a:srgbClr val="000000"/>
                    </a:solidFill>
                    <a:ea typeface="楷体" panose="02010609060101010101" pitchFamily="49" charset="-122"/>
                    <a:cs typeface="Times New Roman" panose="02020603050405020304" pitchFamily="18" charset="0"/>
                  </a:rPr>
                  <a:t>溶液的浅绿色逐渐褪去</a:t>
                </a:r>
                <a:r>
                  <a:rPr lang="zh-CN" altLang="zh-CN" sz="2400">
                    <a:solidFill>
                      <a:srgbClr val="000000"/>
                    </a:solidFill>
                    <a:cs typeface="Times New Roman" panose="02020603050405020304" pitchFamily="18" charset="0"/>
                  </a:rPr>
                  <a:t>　</a:t>
                </a:r>
                <a:r>
                  <a:rPr lang="en-US" altLang="zh-CN" sz="2400">
                    <a:solidFill>
                      <a:srgbClr val="000000"/>
                    </a:solidFill>
                  </a:rPr>
                  <a:t>Fe</a:t>
                </a:r>
                <a:r>
                  <a:rPr lang="en-US" altLang="zh-CN" sz="2400" baseline="30000">
                    <a:solidFill>
                      <a:srgbClr val="000000"/>
                    </a:solidFill>
                  </a:rPr>
                  <a:t>2</a:t>
                </a:r>
                <a:r>
                  <a:rPr lang="zh-CN" altLang="zh-CN" sz="2400" baseline="300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具有氧化性</a:t>
                </a:r>
                <a:r>
                  <a:rPr lang="zh-CN" altLang="zh-CN" sz="2400">
                    <a:solidFill>
                      <a:srgbClr val="000000"/>
                    </a:solidFill>
                    <a:cs typeface="Times New Roman" panose="02020603050405020304" pitchFamily="18" charset="0"/>
                  </a:rPr>
                  <a:t>　</a:t>
                </a:r>
                <a:r>
                  <a:rPr lang="en-US" altLang="zh-CN" sz="2400">
                    <a:solidFill>
                      <a:srgbClr val="000000"/>
                    </a:solidFill>
                    <a:latin typeface="宋体" panose="02010600030101010101" pitchFamily="2" charset="-122"/>
                    <a:cs typeface="Times New Roman" panose="02020603050405020304" pitchFamily="18" charset="0"/>
                  </a:rPr>
                  <a:t>④</a:t>
                </a:r>
                <a:r>
                  <a:rPr lang="zh-CN" altLang="zh-CN" sz="2400">
                    <a:solidFill>
                      <a:srgbClr val="000000"/>
                    </a:solidFill>
                    <a:ea typeface="楷体" panose="02010609060101010101" pitchFamily="49" charset="-122"/>
                    <a:cs typeface="Times New Roman" panose="02020603050405020304" pitchFamily="18" charset="0"/>
                  </a:rPr>
                  <a:t>向</a:t>
                </a:r>
                <a:r>
                  <a:rPr lang="en-US" altLang="zh-CN" sz="2400">
                    <a:solidFill>
                      <a:srgbClr val="000000"/>
                    </a:solidFill>
                  </a:rPr>
                  <a:t>FeCl</a:t>
                </a:r>
                <a:r>
                  <a:rPr lang="en-US" altLang="zh-CN" sz="2400" baseline="-25000">
                    <a:solidFill>
                      <a:srgbClr val="000000"/>
                    </a:solidFill>
                  </a:rPr>
                  <a:t>3</a:t>
                </a:r>
                <a:r>
                  <a:rPr lang="zh-CN" altLang="zh-CN" sz="2400">
                    <a:solidFill>
                      <a:srgbClr val="000000"/>
                    </a:solidFill>
                    <a:ea typeface="楷体" panose="02010609060101010101" pitchFamily="49" charset="-122"/>
                    <a:cs typeface="Times New Roman" panose="02020603050405020304" pitchFamily="18" charset="0"/>
                  </a:rPr>
                  <a:t>溶液中加入</a:t>
                </a:r>
                <a:r>
                  <a:rPr lang="en-US" altLang="zh-CN" sz="2400">
                    <a:solidFill>
                      <a:srgbClr val="000000"/>
                    </a:solidFill>
                  </a:rPr>
                  <a:t>KSCN</a:t>
                </a:r>
                <a:r>
                  <a:rPr lang="zh-CN" altLang="zh-CN" sz="2400">
                    <a:solidFill>
                      <a:srgbClr val="000000"/>
                    </a:solidFill>
                    <a:ea typeface="楷体" panose="02010609060101010101" pitchFamily="49" charset="-122"/>
                    <a:cs typeface="Times New Roman" panose="02020603050405020304" pitchFamily="18" charset="0"/>
                  </a:rPr>
                  <a:t>溶液</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再加</a:t>
                </a:r>
                <a:r>
                  <a:rPr lang="en-US" altLang="zh-CN" sz="2400">
                    <a:solidFill>
                      <a:srgbClr val="000000"/>
                    </a:solidFill>
                  </a:rPr>
                  <a:t>Cu</a:t>
                </a:r>
                <a:r>
                  <a:rPr lang="zh-CN" altLang="zh-CN" sz="2400">
                    <a:solidFill>
                      <a:srgbClr val="000000"/>
                    </a:solidFill>
                    <a:ea typeface="楷体" panose="02010609060101010101" pitchFamily="49" charset="-122"/>
                    <a:cs typeface="Times New Roman" panose="02020603050405020304" pitchFamily="18" charset="0"/>
                  </a:rPr>
                  <a:t>片</a:t>
                </a:r>
                <a:r>
                  <a:rPr lang="zh-CN" altLang="zh-CN" sz="2400">
                    <a:solidFill>
                      <a:srgbClr val="000000"/>
                    </a:solidFill>
                    <a:cs typeface="Times New Roman" panose="02020603050405020304" pitchFamily="18" charset="0"/>
                  </a:rPr>
                  <a:t>　</a:t>
                </a:r>
                <a:r>
                  <a:rPr lang="zh-CN" altLang="zh-CN" sz="2400">
                    <a:solidFill>
                      <a:srgbClr val="000000"/>
                    </a:solidFill>
                    <a:ea typeface="楷体" panose="02010609060101010101" pitchFamily="49" charset="-122"/>
                    <a:cs typeface="Times New Roman" panose="02020603050405020304" pitchFamily="18" charset="0"/>
                  </a:rPr>
                  <a:t>滴入</a:t>
                </a:r>
                <a:r>
                  <a:rPr lang="en-US" altLang="zh-CN" sz="2400">
                    <a:solidFill>
                      <a:srgbClr val="000000"/>
                    </a:solidFill>
                  </a:rPr>
                  <a:t>KSCN</a:t>
                </a:r>
                <a:r>
                  <a:rPr lang="zh-CN" altLang="zh-CN" sz="2400">
                    <a:solidFill>
                      <a:srgbClr val="000000"/>
                    </a:solidFill>
                    <a:ea typeface="楷体" panose="02010609060101010101" pitchFamily="49" charset="-122"/>
                    <a:cs typeface="Times New Roman" panose="02020603050405020304" pitchFamily="18" charset="0"/>
                  </a:rPr>
                  <a:t>溶液后</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溶液呈红色</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加入</a:t>
                </a:r>
                <a:r>
                  <a:rPr lang="en-US" altLang="zh-CN" sz="2400">
                    <a:solidFill>
                      <a:srgbClr val="000000"/>
                    </a:solidFill>
                  </a:rPr>
                  <a:t>Cu</a:t>
                </a:r>
                <a:r>
                  <a:rPr lang="zh-CN" altLang="zh-CN" sz="2400">
                    <a:solidFill>
                      <a:srgbClr val="000000"/>
                    </a:solidFill>
                    <a:ea typeface="楷体" panose="02010609060101010101" pitchFamily="49" charset="-122"/>
                    <a:cs typeface="Times New Roman" panose="02020603050405020304" pitchFamily="18" charset="0"/>
                  </a:rPr>
                  <a:t>片</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红色消失</a:t>
                </a:r>
                <a:r>
                  <a:rPr lang="zh-CN" altLang="zh-CN" sz="2400">
                    <a:solidFill>
                      <a:srgbClr val="000000"/>
                    </a:solidFill>
                    <a:cs typeface="Times New Roman" panose="02020603050405020304" pitchFamily="18" charset="0"/>
                  </a:rPr>
                  <a:t>　</a:t>
                </a:r>
                <a:endParaRPr lang="zh-CN" altLang="en-US"/>
              </a:p>
            </p:txBody>
          </p:sp>
        </mc:Choice>
        <mc:Fallback>
          <p:sp>
            <p:nvSpPr>
              <p:cNvPr id="5" name="矩形 4"/>
              <p:cNvSpPr>
                <a:spLocks noRot="1" noChangeAspect="1" noMove="1" noResize="1" noEditPoints="1" noAdjustHandles="1" noChangeArrowheads="1" noChangeShapeType="1" noTextEdit="1"/>
              </p:cNvSpPr>
              <p:nvPr/>
            </p:nvSpPr>
            <p:spPr>
              <a:xfrm>
                <a:off x="262558" y="4149878"/>
                <a:ext cx="11737304" cy="1871410"/>
              </a:xfrm>
              <a:prstGeom prst="rect">
                <a:avLst/>
              </a:prstGeom>
              <a:blipFill rotWithShape="1">
                <a:blip r:embed="rId3"/>
                <a:stretch>
                  <a:fillRect l="-3" t="-1637" r="2" b="12"/>
                </a:stretch>
              </a:blipFill>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2566814" y="696703"/>
            <a:ext cx="6935079" cy="644065"/>
          </a:xfrm>
          <a:prstGeom prst="rect">
            <a:avLst/>
          </a:prstGeom>
        </p:spPr>
      </p:pic>
      <p:pic>
        <p:nvPicPr>
          <p:cNvPr id="4" name="图片 3"/>
          <p:cNvPicPr>
            <a:picLocks noChangeAspect="1"/>
          </p:cNvPicPr>
          <p:nvPr/>
        </p:nvPicPr>
        <p:blipFill>
          <a:blip r:embed="rId2"/>
          <a:stretch>
            <a:fillRect/>
          </a:stretch>
        </p:blipFill>
        <p:spPr>
          <a:xfrm>
            <a:off x="360854" y="1361123"/>
            <a:ext cx="1536380" cy="461604"/>
          </a:xfrm>
          <a:prstGeom prst="rect">
            <a:avLst/>
          </a:prstGeom>
        </p:spPr>
      </p:pic>
      <p:sp>
        <p:nvSpPr>
          <p:cNvPr id="7" name="内容占位符 6"/>
          <p:cNvSpPr>
            <a:spLocks noGrp="1"/>
          </p:cNvSpPr>
          <p:nvPr>
            <p:ph idx="1"/>
          </p:nvPr>
        </p:nvSpPr>
        <p:spPr>
          <a:xfrm>
            <a:off x="360854" y="1236981"/>
            <a:ext cx="11485848" cy="1130246"/>
          </a:xfrm>
        </p:spPr>
        <p:txBody>
          <a:bodyPr/>
          <a:lstStyle/>
          <a:p>
            <a:pPr hangingPunct="0">
              <a:spcAft>
                <a:spcPts val="0"/>
              </a:spcAf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铁</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的单质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铁元素的存在及</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使用</a:t>
            </a:r>
            <a:endParaRPr lang="zh-CN" altLang="en-US"/>
          </a:p>
        </p:txBody>
      </p:sp>
      <p:pic>
        <p:nvPicPr>
          <p:cNvPr id="5" name="25ghr266.jpg" descr="id:2147493106;FounderCES"/>
          <p:cNvPicPr/>
          <p:nvPr/>
        </p:nvPicPr>
        <p:blipFill>
          <a:blip r:embed="rId3">
            <a:clrChange>
              <a:clrFrom>
                <a:srgbClr val="FFFFFF"/>
              </a:clrFrom>
              <a:clrTo>
                <a:srgbClr val="FFFFFF">
                  <a:alpha val="0"/>
                </a:srgbClr>
              </a:clrTo>
            </a:clrChange>
          </a:blip>
          <a:stretch>
            <a:fillRect/>
          </a:stretch>
        </p:blipFill>
        <p:spPr>
          <a:xfrm>
            <a:off x="2876180" y="2369271"/>
            <a:ext cx="6316345" cy="2803525"/>
          </a:xfrm>
          <a:prstGeom prst="rect">
            <a:avLst/>
          </a:prstGeom>
          <a:solidFill>
            <a:scrgbClr r="0" g="0" b="0">
              <a:alpha val="0"/>
            </a:scrgbClr>
          </a:solidFill>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406574" y="692696"/>
                <a:ext cx="11485848" cy="3096489"/>
              </a:xfrm>
            </p:spPr>
            <p:txBody>
              <a:bodyPr/>
              <a:lstStyle/>
              <a:p>
                <a:pPr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②</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向氯化亚铁溶液中滴入</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KSCN</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再加入氯水</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滴入</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KSCN</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溶液无明显变化</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加入氯水立即变成红色</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反应的离子方程式为</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2Fe</a:t>
                </a:r>
                <a:r>
                  <a:rPr lang="en-US"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en-US" altLang="zh-CN" b="1"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altLang="zh-CN"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pc="-10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2Fe</a:t>
                </a:r>
                <a:r>
                  <a:rPr lang="en-US"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2Cl</a:t>
                </a:r>
                <a:r>
                  <a:rPr lang="zh-CN"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3SCN</a:t>
                </a:r>
                <a:r>
                  <a:rPr lang="zh-CN"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pc="-10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SCN</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实验证明</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具有还原性。</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FeCl</a:t>
                </a:r>
                <a:r>
                  <a:rPr lang="en-US" altLang="zh-CN" b="1"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溶液中加入锌片</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锌片溶解</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析出铁</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溶液从浅绿色变为无色</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锌能置换出铁</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证明</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具有氧化性。</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KSCN</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溶液变为红色</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加入铜片后红色褪去</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说明</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具有氧化性</a:t>
                </a:r>
                <a:r>
                  <a:rPr lang="zh-CN" altLang="zh-CN" b="1" spc="-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en-US" spc="-100"/>
              </a:p>
            </p:txBody>
          </p:sp>
        </mc:Choice>
        <mc:Fallback>
          <p:sp>
            <p:nvSpPr>
              <p:cNvPr id="2" name="内容占位符 1"/>
              <p:cNvSpPr>
                <a:spLocks noRot="1" noChangeAspect="1" noMove="1" noResize="1" noEditPoints="1" noAdjustHandles="1" noChangeArrowheads="1" noChangeShapeType="1" noTextEdit="1"/>
              </p:cNvSpPr>
              <p:nvPr>
                <p:ph idx="1"/>
              </p:nvPr>
            </p:nvSpPr>
            <p:spPr>
              <a:xfrm>
                <a:off x="406574" y="692696"/>
                <a:ext cx="11485848" cy="3096489"/>
              </a:xfrm>
              <a:blipFill rotWithShape="1">
                <a:blip r:embed="rId1"/>
                <a:stretch>
                  <a:fillRect l="-2" t="-18" r="1" b="-5512"/>
                </a:stretch>
              </a:blipFill>
            </p:spPr>
            <p:txBody>
              <a:bodyPr/>
              <a:lstStyle/>
              <a:p>
                <a:r>
                  <a:rPr lang="zh-CN" altLang="en-US">
                    <a:noFill/>
                  </a:rPr>
                  <a:t> </a:t>
                </a:r>
              </a:p>
            </p:txBody>
          </p:sp>
        </mc:Fallback>
      </mc:AlternateContent>
      <p:pic>
        <p:nvPicPr>
          <p:cNvPr id="3" name="24解析.EPS" descr="id:2147493268;FounderCES"/>
          <p:cNvPicPr/>
          <p:nvPr/>
        </p:nvPicPr>
        <p:blipFill>
          <a:blip r:embed="rId2">
            <a:clrChange>
              <a:clrFrom>
                <a:srgbClr val="FFFFFF"/>
              </a:clrFrom>
              <a:clrTo>
                <a:srgbClr val="FFFFFF">
                  <a:alpha val="0"/>
                </a:srgbClr>
              </a:clrTo>
            </a:clrChange>
          </a:blip>
          <a:stretch>
            <a:fillRect/>
          </a:stretch>
        </p:blipFill>
        <p:spPr>
          <a:xfrm>
            <a:off x="550590" y="908720"/>
            <a:ext cx="767715" cy="273685"/>
          </a:xfrm>
          <a:prstGeom prst="rect">
            <a:avLst/>
          </a:prstGeom>
          <a:solidFill>
            <a:scrgbClr r="0" g="0" b="0">
              <a:alpha val="0"/>
            </a:scrgbClr>
          </a:solidFill>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学习小组的同学将从本实验中获得的知识推广到其他类物质的学习中，请判断下列物质既有氧化性又有还原性的是</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填字母</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答案.EPS" descr="id:2147493275;FounderCES"/>
          <p:cNvPicPr/>
          <p:nvPr/>
        </p:nvPicPr>
        <p:blipFill>
          <a:blip r:embed="rId1">
            <a:clrChange>
              <a:clrFrom>
                <a:srgbClr val="FFFFFF"/>
              </a:clrFrom>
              <a:clrTo>
                <a:srgbClr val="FFFFFF">
                  <a:alpha val="0"/>
                </a:srgbClr>
              </a:clrTo>
            </a:clrChange>
          </a:blip>
          <a:stretch>
            <a:fillRect/>
          </a:stretch>
        </p:blipFill>
        <p:spPr>
          <a:xfrm>
            <a:off x="478582" y="3212976"/>
            <a:ext cx="810260" cy="288925"/>
          </a:xfrm>
          <a:prstGeom prst="rect">
            <a:avLst/>
          </a:prstGeom>
          <a:solidFill>
            <a:scrgbClr r="0" g="0" b="0">
              <a:alpha val="0"/>
            </a:scrgbClr>
          </a:solidFill>
        </p:spPr>
      </p:pic>
      <p:sp>
        <p:nvSpPr>
          <p:cNvPr id="4" name="矩形 3"/>
          <p:cNvSpPr/>
          <p:nvPr/>
        </p:nvSpPr>
        <p:spPr>
          <a:xfrm>
            <a:off x="1414686" y="3126605"/>
            <a:ext cx="939681" cy="461665"/>
          </a:xfrm>
          <a:prstGeom prst="rect">
            <a:avLst/>
          </a:prstGeom>
        </p:spPr>
        <p:txBody>
          <a:bodyPr wrap="none">
            <a:spAutoFit/>
          </a:bodyPr>
          <a:lstStyle/>
          <a:p>
            <a:r>
              <a:rPr lang="en-US" altLang="zh-CN" sz="2400">
                <a:solidFill>
                  <a:srgbClr val="000000"/>
                </a:solidFill>
              </a:rPr>
              <a:t>AD</a:t>
            </a:r>
            <a:r>
              <a:rPr lang="zh-CN" altLang="zh-CN" sz="2400">
                <a:solidFill>
                  <a:srgbClr val="000000"/>
                </a:solidFill>
                <a:cs typeface="Times New Roman" panose="02020603050405020304" pitchFamily="18" charset="0"/>
              </a:rPr>
              <a:t>　</a:t>
            </a:r>
            <a:endParaRPr lang="zh-CN" altLang="en-US"/>
          </a:p>
        </p:txBody>
      </p:sp>
      <p:sp>
        <p:nvSpPr>
          <p:cNvPr id="5" name="矩形 4"/>
          <p:cNvSpPr/>
          <p:nvPr/>
        </p:nvSpPr>
        <p:spPr>
          <a:xfrm>
            <a:off x="360854" y="3501008"/>
            <a:ext cx="11485848" cy="2238241"/>
          </a:xfrm>
          <a:prstGeom prst="rect">
            <a:avLst/>
          </a:prstGeom>
        </p:spPr>
        <p:txBody>
          <a:bodyPr wrap="square">
            <a:spAutoFit/>
          </a:bodyPr>
          <a:lstStyle/>
          <a:p>
            <a:pPr algn="just">
              <a:lnSpc>
                <a:spcPct val="150000"/>
              </a:lnSpc>
              <a:spcAft>
                <a:spcPts val="0"/>
              </a:spcAft>
            </a:pPr>
            <a:r>
              <a:rPr lang="en-US" altLang="zh-CN" sz="2400" smtClean="0">
                <a:solidFill>
                  <a:srgbClr val="000000"/>
                </a:solidFill>
                <a:ea typeface="楷体" panose="02010609060101010101" pitchFamily="49" charset="-122"/>
                <a:cs typeface="Times New Roman" panose="02020603050405020304" pitchFamily="18" charset="0"/>
              </a:rPr>
              <a:t>             </a:t>
            </a:r>
            <a:r>
              <a:rPr lang="zh-CN" altLang="zh-CN" sz="2400" smtClean="0">
                <a:solidFill>
                  <a:srgbClr val="000000"/>
                </a:solidFill>
                <a:ea typeface="楷体" panose="02010609060101010101" pitchFamily="49" charset="-122"/>
                <a:cs typeface="Times New Roman" panose="02020603050405020304" pitchFamily="18" charset="0"/>
              </a:rPr>
              <a:t>物质</a:t>
            </a:r>
            <a:r>
              <a:rPr lang="zh-CN" altLang="zh-CN" sz="2400">
                <a:solidFill>
                  <a:srgbClr val="000000"/>
                </a:solidFill>
                <a:ea typeface="楷体" panose="02010609060101010101" pitchFamily="49" charset="-122"/>
                <a:cs typeface="Times New Roman" panose="02020603050405020304" pitchFamily="18" charset="0"/>
              </a:rPr>
              <a:t>既有氧化性又有还原性说明元素化合价处于中间价态。</a:t>
            </a:r>
            <a:r>
              <a:rPr lang="en-US" altLang="zh-CN" sz="2400">
                <a:solidFill>
                  <a:srgbClr val="000000"/>
                </a:solidFill>
                <a:cs typeface="Times New Roman" panose="02020603050405020304" pitchFamily="18" charset="0"/>
              </a:rPr>
              <a:t>Cl</a:t>
            </a:r>
            <a:r>
              <a:rPr lang="en-US" altLang="zh-CN" sz="2400" baseline="-25000">
                <a:solidFill>
                  <a:srgbClr val="000000"/>
                </a:solidFill>
                <a:cs typeface="Times New Roman" panose="02020603050405020304" pitchFamily="18" charset="0"/>
              </a:rPr>
              <a:t>2</a:t>
            </a:r>
            <a:r>
              <a:rPr lang="zh-CN" altLang="zh-CN" sz="2400">
                <a:solidFill>
                  <a:srgbClr val="000000"/>
                </a:solidFill>
                <a:ea typeface="楷体" panose="02010609060101010101" pitchFamily="49" charset="-122"/>
                <a:cs typeface="Times New Roman" panose="02020603050405020304" pitchFamily="18" charset="0"/>
              </a:rPr>
              <a:t>中氯元素的化合价既可以升高也可以降低</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具有还原性和氧化性</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A</a:t>
            </a:r>
            <a:r>
              <a:rPr lang="zh-CN" altLang="zh-CN" sz="2400">
                <a:solidFill>
                  <a:srgbClr val="000000"/>
                </a:solidFill>
                <a:ea typeface="楷体" panose="02010609060101010101" pitchFamily="49" charset="-122"/>
                <a:cs typeface="Times New Roman" panose="02020603050405020304" pitchFamily="18" charset="0"/>
              </a:rPr>
              <a:t>正确</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Na</a:t>
            </a:r>
            <a:r>
              <a:rPr lang="zh-CN" altLang="zh-CN" sz="2400">
                <a:solidFill>
                  <a:srgbClr val="000000"/>
                </a:solidFill>
                <a:ea typeface="楷体" panose="02010609060101010101" pitchFamily="49" charset="-122"/>
                <a:cs typeface="Times New Roman" panose="02020603050405020304" pitchFamily="18" charset="0"/>
              </a:rPr>
              <a:t>元素的化合价只能升高</a:t>
            </a:r>
            <a:r>
              <a:rPr lang="zh-CN" altLang="zh-CN" sz="2400">
                <a:solidFill>
                  <a:srgbClr val="000000"/>
                </a:solidFill>
                <a:cs typeface="Times New Roman" panose="02020603050405020304" pitchFamily="18" charset="0"/>
              </a:rPr>
              <a:t>，</a:t>
            </a:r>
            <a:r>
              <a:rPr lang="zh-CN" altLang="zh-CN" sz="2400" spc="-100">
                <a:solidFill>
                  <a:srgbClr val="000000"/>
                </a:solidFill>
                <a:ea typeface="楷体" panose="02010609060101010101" pitchFamily="49" charset="-122"/>
                <a:cs typeface="Times New Roman" panose="02020603050405020304" pitchFamily="18" charset="0"/>
              </a:rPr>
              <a:t>只具有还原性</a:t>
            </a:r>
            <a:r>
              <a:rPr lang="zh-CN" altLang="zh-CN" sz="2400" spc="-100">
                <a:solidFill>
                  <a:srgbClr val="000000"/>
                </a:solidFill>
                <a:cs typeface="Times New Roman" panose="02020603050405020304" pitchFamily="18" charset="0"/>
              </a:rPr>
              <a:t>，</a:t>
            </a:r>
            <a:r>
              <a:rPr lang="en-US" altLang="zh-CN" sz="2400" spc="-100">
                <a:solidFill>
                  <a:srgbClr val="000000"/>
                </a:solidFill>
                <a:cs typeface="Times New Roman" panose="02020603050405020304" pitchFamily="18" charset="0"/>
              </a:rPr>
              <a:t>B</a:t>
            </a:r>
            <a:r>
              <a:rPr lang="zh-CN" altLang="zh-CN" sz="2400" spc="-100">
                <a:solidFill>
                  <a:srgbClr val="000000"/>
                </a:solidFill>
                <a:ea typeface="楷体" panose="02010609060101010101" pitchFamily="49" charset="-122"/>
                <a:cs typeface="Times New Roman" panose="02020603050405020304" pitchFamily="18" charset="0"/>
              </a:rPr>
              <a:t>错误</a:t>
            </a:r>
            <a:r>
              <a:rPr lang="zh-CN" altLang="zh-CN" sz="2400" spc="-100">
                <a:solidFill>
                  <a:srgbClr val="000000"/>
                </a:solidFill>
                <a:cs typeface="Times New Roman" panose="02020603050405020304" pitchFamily="18" charset="0"/>
              </a:rPr>
              <a:t>；</a:t>
            </a:r>
            <a:r>
              <a:rPr lang="en-US" altLang="zh-CN" sz="2400" spc="-100">
                <a:solidFill>
                  <a:srgbClr val="000000"/>
                </a:solidFill>
                <a:cs typeface="Times New Roman" panose="02020603050405020304" pitchFamily="18" charset="0"/>
              </a:rPr>
              <a:t>Mg</a:t>
            </a:r>
            <a:r>
              <a:rPr lang="en-US" altLang="zh-CN" sz="2400" spc="-100" baseline="30000">
                <a:solidFill>
                  <a:srgbClr val="000000"/>
                </a:solidFill>
                <a:cs typeface="Times New Roman" panose="02020603050405020304" pitchFamily="18" charset="0"/>
              </a:rPr>
              <a:t>2</a:t>
            </a:r>
            <a:r>
              <a:rPr lang="zh-CN" altLang="zh-CN" sz="2400" spc="-100" baseline="30000">
                <a:solidFill>
                  <a:srgbClr val="000000"/>
                </a:solidFill>
                <a:cs typeface="Times New Roman" panose="02020603050405020304" pitchFamily="18" charset="0"/>
              </a:rPr>
              <a:t>＋</a:t>
            </a:r>
            <a:r>
              <a:rPr lang="zh-CN" altLang="zh-CN" sz="2400" spc="-100">
                <a:solidFill>
                  <a:srgbClr val="000000"/>
                </a:solidFill>
                <a:ea typeface="楷体" panose="02010609060101010101" pitchFamily="49" charset="-122"/>
                <a:cs typeface="Times New Roman" panose="02020603050405020304" pitchFamily="18" charset="0"/>
              </a:rPr>
              <a:t>中镁元素的化合价只能降低</a:t>
            </a:r>
            <a:r>
              <a:rPr lang="zh-CN" altLang="zh-CN" sz="2400" spc="-100">
                <a:solidFill>
                  <a:srgbClr val="000000"/>
                </a:solidFill>
                <a:cs typeface="Times New Roman" panose="02020603050405020304" pitchFamily="18" charset="0"/>
              </a:rPr>
              <a:t>，</a:t>
            </a:r>
            <a:r>
              <a:rPr lang="zh-CN" altLang="zh-CN" sz="2400" spc="-100">
                <a:solidFill>
                  <a:srgbClr val="000000"/>
                </a:solidFill>
                <a:ea typeface="楷体" panose="02010609060101010101" pitchFamily="49" charset="-122"/>
                <a:cs typeface="Times New Roman" panose="02020603050405020304" pitchFamily="18" charset="0"/>
              </a:rPr>
              <a:t>只具有氧化性</a:t>
            </a:r>
            <a:r>
              <a:rPr lang="zh-CN" altLang="zh-CN" sz="2400" spc="-100">
                <a:solidFill>
                  <a:srgbClr val="000000"/>
                </a:solidFill>
                <a:cs typeface="Times New Roman" panose="02020603050405020304" pitchFamily="18" charset="0"/>
              </a:rPr>
              <a:t>，</a:t>
            </a:r>
            <a:r>
              <a:rPr lang="en-US" altLang="zh-CN" sz="2400" spc="-100">
                <a:solidFill>
                  <a:srgbClr val="000000"/>
                </a:solidFill>
                <a:cs typeface="Times New Roman" panose="02020603050405020304" pitchFamily="18" charset="0"/>
              </a:rPr>
              <a:t>C</a:t>
            </a:r>
            <a:r>
              <a:rPr lang="zh-CN" altLang="zh-CN" sz="2400" spc="-100">
                <a:solidFill>
                  <a:srgbClr val="000000"/>
                </a:solidFill>
                <a:ea typeface="楷体" panose="02010609060101010101" pitchFamily="49" charset="-122"/>
                <a:cs typeface="Times New Roman" panose="02020603050405020304" pitchFamily="18" charset="0"/>
              </a:rPr>
              <a:t>错误</a:t>
            </a:r>
            <a:r>
              <a:rPr lang="zh-CN" altLang="zh-CN" sz="2400" spc="-100">
                <a:solidFill>
                  <a:srgbClr val="000000"/>
                </a:solidFill>
                <a:cs typeface="Times New Roman" panose="02020603050405020304" pitchFamily="18" charset="0"/>
              </a:rPr>
              <a:t>；</a:t>
            </a:r>
            <a:r>
              <a:rPr lang="en-US" altLang="zh-CN" sz="2400" spc="-100">
                <a:solidFill>
                  <a:srgbClr val="000000"/>
                </a:solidFill>
                <a:cs typeface="Times New Roman" panose="02020603050405020304" pitchFamily="18" charset="0"/>
              </a:rPr>
              <a:t>H</a:t>
            </a:r>
            <a:r>
              <a:rPr lang="en-US" altLang="zh-CN" sz="2400" spc="-100" baseline="-25000">
                <a:solidFill>
                  <a:srgbClr val="000000"/>
                </a:solidFill>
                <a:cs typeface="Times New Roman" panose="02020603050405020304" pitchFamily="18" charset="0"/>
              </a:rPr>
              <a:t>2</a:t>
            </a:r>
            <a:r>
              <a:rPr lang="en-US" altLang="zh-CN" sz="2400" spc="-100">
                <a:solidFill>
                  <a:srgbClr val="000000"/>
                </a:solidFill>
                <a:cs typeface="Times New Roman" panose="02020603050405020304" pitchFamily="18" charset="0"/>
              </a:rPr>
              <a:t>O</a:t>
            </a:r>
            <a:r>
              <a:rPr lang="en-US" altLang="zh-CN" sz="2400" spc="-100" baseline="-25000">
                <a:solidFill>
                  <a:srgbClr val="000000"/>
                </a:solidFill>
                <a:cs typeface="Times New Roman" panose="02020603050405020304" pitchFamily="18" charset="0"/>
              </a:rPr>
              <a:t>2</a:t>
            </a:r>
            <a:r>
              <a:rPr lang="zh-CN" altLang="zh-CN" sz="2400" spc="-100">
                <a:solidFill>
                  <a:srgbClr val="000000"/>
                </a:solidFill>
                <a:ea typeface="楷体" panose="02010609060101010101" pitchFamily="49" charset="-122"/>
                <a:cs typeface="Times New Roman" panose="02020603050405020304" pitchFamily="18" charset="0"/>
              </a:rPr>
              <a:t>中氧元素的化合价既可以升高也可以降低</a:t>
            </a:r>
            <a:r>
              <a:rPr lang="zh-CN" altLang="zh-CN" sz="2400" spc="-100">
                <a:solidFill>
                  <a:srgbClr val="000000"/>
                </a:solidFill>
                <a:cs typeface="Times New Roman" panose="02020603050405020304" pitchFamily="18" charset="0"/>
              </a:rPr>
              <a:t>，</a:t>
            </a:r>
            <a:r>
              <a:rPr lang="zh-CN" altLang="zh-CN" sz="2400" spc="-100">
                <a:solidFill>
                  <a:srgbClr val="000000"/>
                </a:solidFill>
                <a:ea typeface="楷体" panose="02010609060101010101" pitchFamily="49" charset="-122"/>
                <a:cs typeface="Times New Roman" panose="02020603050405020304" pitchFamily="18" charset="0"/>
              </a:rPr>
              <a:t>具有还原性和氧化性</a:t>
            </a:r>
            <a:r>
              <a:rPr lang="zh-CN" altLang="zh-CN" sz="2400" spc="-100">
                <a:solidFill>
                  <a:srgbClr val="000000"/>
                </a:solidFill>
                <a:cs typeface="Times New Roman" panose="02020603050405020304" pitchFamily="18" charset="0"/>
              </a:rPr>
              <a:t>，</a:t>
            </a:r>
            <a:r>
              <a:rPr lang="en-US" altLang="zh-CN" sz="2400" spc="-100">
                <a:solidFill>
                  <a:srgbClr val="000000"/>
                </a:solidFill>
                <a:cs typeface="Times New Roman" panose="02020603050405020304" pitchFamily="18" charset="0"/>
              </a:rPr>
              <a:t>D</a:t>
            </a:r>
            <a:r>
              <a:rPr lang="zh-CN" altLang="zh-CN" sz="2400" spc="-100">
                <a:solidFill>
                  <a:srgbClr val="000000"/>
                </a:solidFill>
                <a:ea typeface="楷体" panose="02010609060101010101" pitchFamily="49" charset="-122"/>
                <a:cs typeface="Times New Roman" panose="02020603050405020304" pitchFamily="18" charset="0"/>
              </a:rPr>
              <a:t>正确。</a:t>
            </a:r>
            <a:endParaRPr lang="zh-CN" altLang="zh-CN" sz="1050" spc="-100">
              <a:solidFill>
                <a:srgbClr val="000000"/>
              </a:solidFill>
              <a:cs typeface="Times New Roman" panose="02020603050405020304" pitchFamily="18" charset="0"/>
            </a:endParaRPr>
          </a:p>
        </p:txBody>
      </p:sp>
      <p:pic>
        <p:nvPicPr>
          <p:cNvPr id="6" name="24解析.EPS" descr="id:2147493268;FounderCES"/>
          <p:cNvPicPr/>
          <p:nvPr/>
        </p:nvPicPr>
        <p:blipFill>
          <a:blip r:embed="rId2">
            <a:clrChange>
              <a:clrFrom>
                <a:srgbClr val="FFFFFF"/>
              </a:clrFrom>
              <a:clrTo>
                <a:srgbClr val="FFFFFF">
                  <a:alpha val="0"/>
                </a:srgbClr>
              </a:clrTo>
            </a:clrChange>
          </a:blip>
          <a:stretch>
            <a:fillRect/>
          </a:stretch>
        </p:blipFill>
        <p:spPr>
          <a:xfrm>
            <a:off x="469182" y="3752150"/>
            <a:ext cx="767715" cy="273685"/>
          </a:xfrm>
          <a:prstGeom prst="rect">
            <a:avLst/>
          </a:prstGeom>
          <a:solidFill>
            <a:scrgbClr r="0" g="0" b="0">
              <a:alpha val="0"/>
            </a:scrgbClr>
          </a:solid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在实验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中，有部分同学在氯化亚铁溶液中滴入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KSCN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溶液后，出现了红色，你认为原因是</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。在配制氯化亚铁溶液时，你对实验员提出的建议是</a:t>
            </a:r>
            <a:r>
              <a:rPr lang="zh-CN" altLang="zh-CN" b="1"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答案.EPS" descr="id:2147493275;FounderCES"/>
          <p:cNvPicPr/>
          <p:nvPr/>
        </p:nvPicPr>
        <p:blipFill>
          <a:blip r:embed="rId1">
            <a:clrChange>
              <a:clrFrom>
                <a:srgbClr val="FFFFFF"/>
              </a:clrFrom>
              <a:clrTo>
                <a:srgbClr val="FFFFFF">
                  <a:alpha val="0"/>
                </a:srgbClr>
              </a:clrTo>
            </a:clrChange>
          </a:blip>
          <a:stretch>
            <a:fillRect/>
          </a:stretch>
        </p:blipFill>
        <p:spPr>
          <a:xfrm>
            <a:off x="478582" y="2564904"/>
            <a:ext cx="810260" cy="288925"/>
          </a:xfrm>
          <a:prstGeom prst="rect">
            <a:avLst/>
          </a:prstGeom>
          <a:solidFill>
            <a:scrgbClr r="0" g="0" b="0">
              <a:alpha val="0"/>
            </a:scrgbClr>
          </a:solidFill>
        </p:spPr>
      </p:pic>
      <p:sp>
        <p:nvSpPr>
          <p:cNvPr id="4" name="矩形 3"/>
          <p:cNvSpPr/>
          <p:nvPr/>
        </p:nvSpPr>
        <p:spPr>
          <a:xfrm>
            <a:off x="1414686" y="2492896"/>
            <a:ext cx="10198848" cy="461665"/>
          </a:xfrm>
          <a:prstGeom prst="rect">
            <a:avLst/>
          </a:prstGeom>
        </p:spPr>
        <p:txBody>
          <a:bodyPr wrap="square">
            <a:spAutoFit/>
          </a:bodyPr>
          <a:lstStyle/>
          <a:p>
            <a:r>
              <a:rPr lang="zh-CN" altLang="zh-CN" sz="2400">
                <a:solidFill>
                  <a:srgbClr val="000000"/>
                </a:solidFill>
                <a:ea typeface="楷体" panose="02010609060101010101" pitchFamily="49" charset="-122"/>
                <a:cs typeface="Times New Roman" panose="02020603050405020304" pitchFamily="18" charset="0"/>
              </a:rPr>
              <a:t>氯化亚铁溶液中的</a:t>
            </a:r>
            <a:r>
              <a:rPr lang="en-US" altLang="zh-CN" sz="2400">
                <a:solidFill>
                  <a:srgbClr val="000000"/>
                </a:solidFill>
              </a:rPr>
              <a:t>Fe</a:t>
            </a:r>
            <a:r>
              <a:rPr lang="en-US" altLang="zh-CN" sz="2400" baseline="30000">
                <a:solidFill>
                  <a:srgbClr val="000000"/>
                </a:solidFill>
              </a:rPr>
              <a:t>2</a:t>
            </a:r>
            <a:r>
              <a:rPr lang="zh-CN" altLang="zh-CN" sz="2400" baseline="300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被氧化</a:t>
            </a:r>
            <a:r>
              <a:rPr lang="zh-CN" altLang="zh-CN" sz="2400">
                <a:solidFill>
                  <a:srgbClr val="000000"/>
                </a:solidFill>
                <a:cs typeface="Times New Roman" panose="02020603050405020304" pitchFamily="18" charset="0"/>
              </a:rPr>
              <a:t>　</a:t>
            </a:r>
            <a:r>
              <a:rPr lang="zh-CN" altLang="zh-CN" sz="2400">
                <a:solidFill>
                  <a:srgbClr val="000000"/>
                </a:solidFill>
                <a:ea typeface="楷体" panose="02010609060101010101" pitchFamily="49" charset="-122"/>
                <a:cs typeface="Times New Roman" panose="02020603050405020304" pitchFamily="18" charset="0"/>
              </a:rPr>
              <a:t>配制氯化亚铁溶液时要加入少量的铁粉</a:t>
            </a:r>
            <a:endParaRPr lang="zh-CN" altLang="en-US"/>
          </a:p>
        </p:txBody>
      </p:sp>
      <p:sp>
        <p:nvSpPr>
          <p:cNvPr id="5" name="矩形 4"/>
          <p:cNvSpPr/>
          <p:nvPr/>
        </p:nvSpPr>
        <p:spPr>
          <a:xfrm>
            <a:off x="334566" y="2996952"/>
            <a:ext cx="11485848" cy="1200329"/>
          </a:xfrm>
          <a:prstGeom prst="rect">
            <a:avLst/>
          </a:prstGeom>
        </p:spPr>
        <p:txBody>
          <a:bodyPr wrap="square">
            <a:spAutoFit/>
          </a:bodyPr>
          <a:lstStyle/>
          <a:p>
            <a:pPr algn="just">
              <a:lnSpc>
                <a:spcPct val="150000"/>
              </a:lnSpc>
              <a:spcAft>
                <a:spcPts val="0"/>
              </a:spcAft>
            </a:pPr>
            <a:r>
              <a:rPr lang="en-US" altLang="zh-CN" sz="2400" smtClean="0">
                <a:solidFill>
                  <a:srgbClr val="000000"/>
                </a:solidFill>
                <a:ea typeface="楷体" panose="02010609060101010101" pitchFamily="49" charset="-122"/>
                <a:cs typeface="Times New Roman" panose="02020603050405020304" pitchFamily="18" charset="0"/>
              </a:rPr>
              <a:t>            </a:t>
            </a:r>
            <a:r>
              <a:rPr lang="zh-CN" altLang="zh-CN" sz="2400" smtClean="0">
                <a:solidFill>
                  <a:srgbClr val="000000"/>
                </a:solidFill>
                <a:ea typeface="楷体" panose="02010609060101010101" pitchFamily="49" charset="-122"/>
                <a:cs typeface="Times New Roman" panose="02020603050405020304" pitchFamily="18" charset="0"/>
              </a:rPr>
              <a:t>在</a:t>
            </a:r>
            <a:r>
              <a:rPr lang="en-US" altLang="zh-CN" sz="2400">
                <a:solidFill>
                  <a:srgbClr val="000000"/>
                </a:solidFill>
                <a:cs typeface="Times New Roman" panose="02020603050405020304" pitchFamily="18" charset="0"/>
              </a:rPr>
              <a:t>FeCl</a:t>
            </a:r>
            <a:r>
              <a:rPr lang="en-US" altLang="zh-CN" sz="2400" baseline="-25000">
                <a:solidFill>
                  <a:srgbClr val="000000"/>
                </a:solidFill>
                <a:cs typeface="Times New Roman" panose="02020603050405020304" pitchFamily="18" charset="0"/>
              </a:rPr>
              <a:t>2</a:t>
            </a:r>
            <a:r>
              <a:rPr lang="zh-CN" altLang="zh-CN" sz="2400">
                <a:solidFill>
                  <a:srgbClr val="000000"/>
                </a:solidFill>
                <a:ea typeface="楷体" panose="02010609060101010101" pitchFamily="49" charset="-122"/>
                <a:cs typeface="Times New Roman" panose="02020603050405020304" pitchFamily="18" charset="0"/>
              </a:rPr>
              <a:t>溶液中滴入</a:t>
            </a:r>
            <a:r>
              <a:rPr lang="en-US" altLang="zh-CN" sz="2400">
                <a:solidFill>
                  <a:srgbClr val="000000"/>
                </a:solidFill>
                <a:cs typeface="Times New Roman" panose="02020603050405020304" pitchFamily="18" charset="0"/>
              </a:rPr>
              <a:t>KSCN</a:t>
            </a:r>
            <a:r>
              <a:rPr lang="zh-CN" altLang="zh-CN" sz="2400">
                <a:solidFill>
                  <a:srgbClr val="000000"/>
                </a:solidFill>
                <a:ea typeface="楷体" panose="02010609060101010101" pitchFamily="49" charset="-122"/>
                <a:cs typeface="Times New Roman" panose="02020603050405020304" pitchFamily="18" charset="0"/>
              </a:rPr>
              <a:t>溶液后</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出现了红色</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说明</a:t>
            </a:r>
            <a:r>
              <a:rPr lang="en-US" altLang="zh-CN" sz="2400">
                <a:solidFill>
                  <a:srgbClr val="000000"/>
                </a:solidFill>
                <a:cs typeface="Times New Roman" panose="02020603050405020304" pitchFamily="18" charset="0"/>
              </a:rPr>
              <a:t>Fe</a:t>
            </a:r>
            <a:r>
              <a:rPr lang="en-US" altLang="zh-CN" sz="2400" baseline="30000">
                <a:solidFill>
                  <a:srgbClr val="000000"/>
                </a:solidFill>
                <a:cs typeface="Times New Roman" panose="02020603050405020304" pitchFamily="18" charset="0"/>
              </a:rPr>
              <a:t>2</a:t>
            </a:r>
            <a:r>
              <a:rPr lang="zh-CN" altLang="zh-CN" sz="2400" baseline="300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被氧化为</a:t>
            </a:r>
            <a:r>
              <a:rPr lang="en-US" altLang="zh-CN" sz="2400">
                <a:solidFill>
                  <a:srgbClr val="000000"/>
                </a:solidFill>
                <a:cs typeface="Times New Roman" panose="02020603050405020304" pitchFamily="18" charset="0"/>
              </a:rPr>
              <a:t>Fe</a:t>
            </a:r>
            <a:r>
              <a:rPr lang="en-US" altLang="zh-CN" sz="2400" baseline="30000">
                <a:solidFill>
                  <a:srgbClr val="000000"/>
                </a:solidFill>
                <a:cs typeface="Times New Roman" panose="02020603050405020304" pitchFamily="18" charset="0"/>
              </a:rPr>
              <a:t>3</a:t>
            </a:r>
            <a:r>
              <a:rPr lang="zh-CN" altLang="zh-CN" sz="2400" baseline="30000">
                <a:solidFill>
                  <a:srgbClr val="000000"/>
                </a:solidFill>
                <a:cs typeface="Times New Roman" panose="02020603050405020304" pitchFamily="18" charset="0"/>
              </a:rPr>
              <a:t>＋</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为</a:t>
            </a:r>
            <a:r>
              <a:rPr lang="zh-CN" altLang="zh-CN" sz="2400" spc="-100">
                <a:solidFill>
                  <a:srgbClr val="000000"/>
                </a:solidFill>
                <a:ea typeface="楷体" panose="02010609060101010101" pitchFamily="49" charset="-122"/>
                <a:cs typeface="Times New Roman" panose="02020603050405020304" pitchFamily="18" charset="0"/>
              </a:rPr>
              <a:t>防止</a:t>
            </a:r>
            <a:r>
              <a:rPr lang="en-US" altLang="zh-CN" sz="2400" spc="100">
                <a:solidFill>
                  <a:srgbClr val="000000"/>
                </a:solidFill>
                <a:cs typeface="Times New Roman" panose="02020603050405020304" pitchFamily="18" charset="0"/>
              </a:rPr>
              <a:t>Fe</a:t>
            </a:r>
            <a:r>
              <a:rPr lang="en-US" altLang="zh-CN" sz="2400" spc="100" baseline="30000">
                <a:solidFill>
                  <a:srgbClr val="000000"/>
                </a:solidFill>
                <a:cs typeface="Times New Roman" panose="02020603050405020304" pitchFamily="18" charset="0"/>
              </a:rPr>
              <a:t>2</a:t>
            </a:r>
            <a:r>
              <a:rPr lang="zh-CN" altLang="zh-CN" sz="2400" spc="100" baseline="30000">
                <a:solidFill>
                  <a:srgbClr val="000000"/>
                </a:solidFill>
                <a:cs typeface="Times New Roman" panose="02020603050405020304" pitchFamily="18" charset="0"/>
              </a:rPr>
              <a:t>＋</a:t>
            </a:r>
            <a:r>
              <a:rPr lang="zh-CN" altLang="zh-CN" sz="2400" spc="100">
                <a:solidFill>
                  <a:srgbClr val="000000"/>
                </a:solidFill>
                <a:ea typeface="楷体" panose="02010609060101010101" pitchFamily="49" charset="-122"/>
                <a:cs typeface="Times New Roman" panose="02020603050405020304" pitchFamily="18" charset="0"/>
              </a:rPr>
              <a:t>被氧化</a:t>
            </a:r>
            <a:r>
              <a:rPr lang="zh-CN" altLang="zh-CN" sz="2400" spc="100">
                <a:solidFill>
                  <a:srgbClr val="000000"/>
                </a:solidFill>
                <a:cs typeface="Times New Roman" panose="02020603050405020304" pitchFamily="18" charset="0"/>
              </a:rPr>
              <a:t>，</a:t>
            </a:r>
            <a:r>
              <a:rPr lang="zh-CN" altLang="zh-CN" sz="2400" spc="100">
                <a:solidFill>
                  <a:srgbClr val="000000"/>
                </a:solidFill>
                <a:ea typeface="楷体" panose="02010609060101010101" pitchFamily="49" charset="-122"/>
                <a:cs typeface="Times New Roman" panose="02020603050405020304" pitchFamily="18" charset="0"/>
              </a:rPr>
              <a:t>需要加入少量铁粉</a:t>
            </a:r>
            <a:r>
              <a:rPr lang="zh-CN" altLang="zh-CN" sz="2400" spc="100" smtClean="0">
                <a:solidFill>
                  <a:srgbClr val="000000"/>
                </a:solidFill>
                <a:ea typeface="楷体" panose="02010609060101010101" pitchFamily="49" charset="-122"/>
                <a:cs typeface="Times New Roman" panose="02020603050405020304" pitchFamily="18" charset="0"/>
              </a:rPr>
              <a:t>。</a:t>
            </a:r>
            <a:endParaRPr lang="zh-CN" altLang="zh-CN" sz="1050" spc="-100">
              <a:solidFill>
                <a:srgbClr val="000000"/>
              </a:solidFill>
              <a:cs typeface="Times New Roman" panose="02020603050405020304" pitchFamily="18" charset="0"/>
            </a:endParaRPr>
          </a:p>
        </p:txBody>
      </p:sp>
      <p:pic>
        <p:nvPicPr>
          <p:cNvPr id="6" name="24解析.EPS" descr="id:2147493268;FounderCES"/>
          <p:cNvPicPr/>
          <p:nvPr/>
        </p:nvPicPr>
        <p:blipFill>
          <a:blip r:embed="rId2">
            <a:clrChange>
              <a:clrFrom>
                <a:srgbClr val="FFFFFF"/>
              </a:clrFrom>
              <a:clrTo>
                <a:srgbClr val="FFFFFF">
                  <a:alpha val="0"/>
                </a:srgbClr>
              </a:clrTo>
            </a:clrChange>
          </a:blip>
          <a:stretch>
            <a:fillRect/>
          </a:stretch>
        </p:blipFill>
        <p:spPr>
          <a:xfrm>
            <a:off x="430947" y="3230228"/>
            <a:ext cx="767715" cy="273685"/>
          </a:xfrm>
          <a:prstGeom prst="rect">
            <a:avLst/>
          </a:prstGeom>
          <a:solidFill>
            <a:scrgbClr r="0" g="0" b="0">
              <a:alpha val="0"/>
            </a:scrgbClr>
          </a:solid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在配制氯化铁溶液时，含有少量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，为检验少量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的存在，请从下列物质中选择合适的试剂</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填字母</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KSCN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稀盐酸</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铁氰化钾溶液</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答案.EPS" descr="id:2147493275;FounderCES"/>
          <p:cNvPicPr/>
          <p:nvPr/>
        </p:nvPicPr>
        <p:blipFill>
          <a:blip r:embed="rId1">
            <a:clrChange>
              <a:clrFrom>
                <a:srgbClr val="FFFFFF"/>
              </a:clrFrom>
              <a:clrTo>
                <a:srgbClr val="FFFFFF">
                  <a:alpha val="0"/>
                </a:srgbClr>
              </a:clrTo>
            </a:clrChange>
          </a:blip>
          <a:stretch>
            <a:fillRect/>
          </a:stretch>
        </p:blipFill>
        <p:spPr>
          <a:xfrm>
            <a:off x="380431" y="3140968"/>
            <a:ext cx="810260" cy="288925"/>
          </a:xfrm>
          <a:prstGeom prst="rect">
            <a:avLst/>
          </a:prstGeom>
          <a:solidFill>
            <a:scrgbClr r="0" g="0" b="0">
              <a:alpha val="0"/>
            </a:scrgbClr>
          </a:solidFill>
        </p:spPr>
      </p:pic>
      <p:sp>
        <p:nvSpPr>
          <p:cNvPr id="4" name="矩形 3"/>
          <p:cNvSpPr/>
          <p:nvPr/>
        </p:nvSpPr>
        <p:spPr>
          <a:xfrm>
            <a:off x="1342678" y="3054597"/>
            <a:ext cx="407484" cy="461665"/>
          </a:xfrm>
          <a:prstGeom prst="rect">
            <a:avLst/>
          </a:prstGeom>
        </p:spPr>
        <p:txBody>
          <a:bodyPr wrap="none">
            <a:spAutoFit/>
          </a:bodyPr>
          <a:lstStyle/>
          <a:p>
            <a:r>
              <a:rPr lang="en-US" altLang="zh-CN" sz="2400">
                <a:solidFill>
                  <a:srgbClr val="000000"/>
                </a:solidFill>
              </a:rPr>
              <a:t>C</a:t>
            </a:r>
            <a:endParaRPr lang="zh-CN" altLang="en-US"/>
          </a:p>
        </p:txBody>
      </p:sp>
      <p:sp>
        <p:nvSpPr>
          <p:cNvPr id="5" name="矩形 4"/>
          <p:cNvSpPr/>
          <p:nvPr/>
        </p:nvSpPr>
        <p:spPr>
          <a:xfrm>
            <a:off x="360854" y="3501008"/>
            <a:ext cx="11350976" cy="2308324"/>
          </a:xfrm>
          <a:prstGeom prst="rect">
            <a:avLst/>
          </a:prstGeom>
        </p:spPr>
        <p:txBody>
          <a:bodyPr wrap="square">
            <a:spAutoFit/>
          </a:bodyPr>
          <a:lstStyle/>
          <a:p>
            <a:pPr lvl="0" algn="just">
              <a:lnSpc>
                <a:spcPct val="150000"/>
              </a:lnSpc>
              <a:spcAft>
                <a:spcPts val="0"/>
              </a:spcAft>
            </a:pPr>
            <a:r>
              <a:rPr lang="en-US" altLang="zh-CN" sz="2400" spc="100">
                <a:solidFill>
                  <a:srgbClr val="000000"/>
                </a:solidFill>
                <a:latin typeface="宋体" panose="02010600030101010101" pitchFamily="2" charset="-122"/>
                <a:cs typeface="Times New Roman" panose="02020603050405020304" pitchFamily="18" charset="0"/>
              </a:rPr>
              <a:t> </a:t>
            </a:r>
            <a:r>
              <a:rPr lang="en-US" altLang="zh-CN" sz="2400" spc="100" smtClean="0">
                <a:solidFill>
                  <a:srgbClr val="000000"/>
                </a:solidFill>
                <a:latin typeface="宋体" panose="02010600030101010101" pitchFamily="2" charset="-122"/>
                <a:cs typeface="Times New Roman" panose="02020603050405020304" pitchFamily="18" charset="0"/>
              </a:rPr>
              <a:t>    </a:t>
            </a:r>
            <a:r>
              <a:rPr lang="en-US" altLang="zh-CN" sz="2400" spc="-100" smtClean="0">
                <a:solidFill>
                  <a:srgbClr val="000000"/>
                </a:solidFill>
                <a:cs typeface="Times New Roman" panose="02020603050405020304" pitchFamily="18" charset="0"/>
              </a:rPr>
              <a:t>KSCN</a:t>
            </a:r>
            <a:r>
              <a:rPr lang="zh-CN" altLang="zh-CN" sz="2400" spc="-100">
                <a:solidFill>
                  <a:srgbClr val="000000"/>
                </a:solidFill>
                <a:ea typeface="楷体" panose="02010609060101010101" pitchFamily="49" charset="-122"/>
                <a:cs typeface="Times New Roman" panose="02020603050405020304" pitchFamily="18" charset="0"/>
              </a:rPr>
              <a:t>溶液和</a:t>
            </a:r>
            <a:r>
              <a:rPr lang="en-US" altLang="zh-CN" sz="2400" spc="-100">
                <a:solidFill>
                  <a:srgbClr val="000000"/>
                </a:solidFill>
                <a:cs typeface="Times New Roman" panose="02020603050405020304" pitchFamily="18" charset="0"/>
              </a:rPr>
              <a:t>Fe</a:t>
            </a:r>
            <a:r>
              <a:rPr lang="en-US" altLang="zh-CN" sz="2400" spc="-100" baseline="30000">
                <a:solidFill>
                  <a:srgbClr val="000000"/>
                </a:solidFill>
                <a:cs typeface="Times New Roman" panose="02020603050405020304" pitchFamily="18" charset="0"/>
              </a:rPr>
              <a:t>2</a:t>
            </a:r>
            <a:r>
              <a:rPr lang="zh-CN" altLang="zh-CN" sz="2400" spc="-100" baseline="30000">
                <a:solidFill>
                  <a:srgbClr val="000000"/>
                </a:solidFill>
                <a:cs typeface="Times New Roman" panose="02020603050405020304" pitchFamily="18" charset="0"/>
              </a:rPr>
              <a:t>＋</a:t>
            </a:r>
            <a:r>
              <a:rPr lang="zh-CN" altLang="zh-CN" sz="2400" spc="-100">
                <a:solidFill>
                  <a:srgbClr val="000000"/>
                </a:solidFill>
                <a:ea typeface="楷体" panose="02010609060101010101" pitchFamily="49" charset="-122"/>
                <a:cs typeface="Times New Roman" panose="02020603050405020304" pitchFamily="18" charset="0"/>
              </a:rPr>
              <a:t>不反应</a:t>
            </a:r>
            <a:r>
              <a:rPr lang="zh-CN" altLang="zh-CN" sz="2400" spc="-100">
                <a:solidFill>
                  <a:srgbClr val="000000"/>
                </a:solidFill>
                <a:cs typeface="Times New Roman" panose="02020603050405020304" pitchFamily="18" charset="0"/>
              </a:rPr>
              <a:t>，</a:t>
            </a:r>
            <a:r>
              <a:rPr lang="en-US" altLang="zh-CN" sz="2400" spc="-100">
                <a:solidFill>
                  <a:srgbClr val="000000"/>
                </a:solidFill>
                <a:cs typeface="Times New Roman" panose="02020603050405020304" pitchFamily="18" charset="0"/>
              </a:rPr>
              <a:t>A</a:t>
            </a:r>
            <a:r>
              <a:rPr lang="zh-CN" altLang="zh-CN" sz="2400" spc="-100">
                <a:solidFill>
                  <a:srgbClr val="000000"/>
                </a:solidFill>
                <a:ea typeface="楷体" panose="02010609060101010101" pitchFamily="49" charset="-122"/>
                <a:cs typeface="Times New Roman" panose="02020603050405020304" pitchFamily="18" charset="0"/>
              </a:rPr>
              <a:t>错误</a:t>
            </a:r>
            <a:r>
              <a:rPr lang="zh-CN" altLang="zh-CN" sz="2400" spc="-100">
                <a:solidFill>
                  <a:srgbClr val="000000"/>
                </a:solidFill>
                <a:cs typeface="Times New Roman" panose="02020603050405020304" pitchFamily="18" charset="0"/>
              </a:rPr>
              <a:t>；</a:t>
            </a:r>
            <a:r>
              <a:rPr lang="zh-CN" altLang="zh-CN" sz="2400" spc="-100">
                <a:solidFill>
                  <a:srgbClr val="000000"/>
                </a:solidFill>
                <a:ea typeface="楷体" panose="02010609060101010101" pitchFamily="49" charset="-122"/>
                <a:cs typeface="Times New Roman" panose="02020603050405020304" pitchFamily="18" charset="0"/>
              </a:rPr>
              <a:t>稀盐酸不能检验</a:t>
            </a:r>
            <a:r>
              <a:rPr lang="en-US" altLang="zh-CN" sz="2400" spc="-100">
                <a:solidFill>
                  <a:srgbClr val="000000"/>
                </a:solidFill>
                <a:cs typeface="Times New Roman" panose="02020603050405020304" pitchFamily="18" charset="0"/>
              </a:rPr>
              <a:t>Fe</a:t>
            </a:r>
            <a:r>
              <a:rPr lang="en-US" altLang="zh-CN" sz="2400" spc="-100" baseline="30000">
                <a:solidFill>
                  <a:srgbClr val="000000"/>
                </a:solidFill>
                <a:cs typeface="Times New Roman" panose="02020603050405020304" pitchFamily="18" charset="0"/>
              </a:rPr>
              <a:t>2</a:t>
            </a:r>
            <a:r>
              <a:rPr lang="zh-CN" altLang="zh-CN" sz="2400" spc="-100" baseline="30000">
                <a:solidFill>
                  <a:srgbClr val="000000"/>
                </a:solidFill>
                <a:cs typeface="Times New Roman" panose="02020603050405020304" pitchFamily="18" charset="0"/>
              </a:rPr>
              <a:t>＋</a:t>
            </a:r>
            <a:r>
              <a:rPr lang="zh-CN" altLang="zh-CN" sz="2400" spc="-100">
                <a:solidFill>
                  <a:srgbClr val="000000"/>
                </a:solidFill>
                <a:ea typeface="楷体" panose="02010609060101010101" pitchFamily="49" charset="-122"/>
                <a:cs typeface="Times New Roman" panose="02020603050405020304" pitchFamily="18" charset="0"/>
              </a:rPr>
              <a:t>的存在</a:t>
            </a:r>
            <a:r>
              <a:rPr lang="zh-CN" altLang="zh-CN" sz="2400" spc="-100">
                <a:solidFill>
                  <a:srgbClr val="000000"/>
                </a:solidFill>
                <a:cs typeface="Times New Roman" panose="02020603050405020304" pitchFamily="18" charset="0"/>
              </a:rPr>
              <a:t>，</a:t>
            </a:r>
            <a:r>
              <a:rPr lang="en-US" altLang="zh-CN" sz="2400" spc="-100">
                <a:solidFill>
                  <a:srgbClr val="000000"/>
                </a:solidFill>
                <a:cs typeface="Times New Roman" panose="02020603050405020304" pitchFamily="18" charset="0"/>
              </a:rPr>
              <a:t>B</a:t>
            </a:r>
            <a:r>
              <a:rPr lang="zh-CN" altLang="zh-CN" sz="2400" spc="-100">
                <a:solidFill>
                  <a:srgbClr val="000000"/>
                </a:solidFill>
                <a:ea typeface="楷体" panose="02010609060101010101" pitchFamily="49" charset="-122"/>
                <a:cs typeface="Times New Roman" panose="02020603050405020304" pitchFamily="18" charset="0"/>
              </a:rPr>
              <a:t>错误</a:t>
            </a:r>
            <a:r>
              <a:rPr lang="zh-CN" altLang="zh-CN" sz="2400" spc="-100">
                <a:solidFill>
                  <a:srgbClr val="000000"/>
                </a:solidFill>
                <a:cs typeface="Times New Roman" panose="02020603050405020304" pitchFamily="18" charset="0"/>
              </a:rPr>
              <a:t>；</a:t>
            </a:r>
            <a:r>
              <a:rPr lang="en-US" altLang="zh-CN" sz="2400" spc="-100">
                <a:solidFill>
                  <a:srgbClr val="000000"/>
                </a:solidFill>
                <a:cs typeface="Times New Roman" panose="02020603050405020304" pitchFamily="18" charset="0"/>
              </a:rPr>
              <a:t>Fe</a:t>
            </a:r>
            <a:r>
              <a:rPr lang="en-US" altLang="zh-CN" sz="2400" spc="-100" baseline="30000">
                <a:solidFill>
                  <a:srgbClr val="000000"/>
                </a:solidFill>
                <a:cs typeface="Times New Roman" panose="02020603050405020304" pitchFamily="18" charset="0"/>
              </a:rPr>
              <a:t>2</a:t>
            </a:r>
            <a:r>
              <a:rPr lang="zh-CN" altLang="zh-CN" sz="2400" spc="-100" baseline="30000">
                <a:solidFill>
                  <a:srgbClr val="000000"/>
                </a:solidFill>
                <a:cs typeface="Times New Roman" panose="02020603050405020304" pitchFamily="18" charset="0"/>
              </a:rPr>
              <a:t>＋</a:t>
            </a:r>
            <a:r>
              <a:rPr lang="zh-CN" altLang="zh-CN" sz="2400" spc="-100">
                <a:solidFill>
                  <a:srgbClr val="000000"/>
                </a:solidFill>
                <a:ea typeface="楷体" panose="02010609060101010101" pitchFamily="49" charset="-122"/>
                <a:cs typeface="Times New Roman" panose="02020603050405020304" pitchFamily="18" charset="0"/>
              </a:rPr>
              <a:t>与铁氰化钾溶液反应</a:t>
            </a:r>
            <a:r>
              <a:rPr lang="zh-CN" altLang="zh-CN" sz="2400" spc="-100">
                <a:solidFill>
                  <a:srgbClr val="000000"/>
                </a:solidFill>
                <a:cs typeface="Times New Roman" panose="02020603050405020304" pitchFamily="18" charset="0"/>
              </a:rPr>
              <a:t>，</a:t>
            </a:r>
            <a:r>
              <a:rPr lang="zh-CN" altLang="zh-CN" sz="2400" spc="-100">
                <a:solidFill>
                  <a:srgbClr val="000000"/>
                </a:solidFill>
                <a:ea typeface="楷体" panose="02010609060101010101" pitchFamily="49" charset="-122"/>
                <a:cs typeface="Times New Roman" panose="02020603050405020304" pitchFamily="18" charset="0"/>
              </a:rPr>
              <a:t>生成蓝色沉淀</a:t>
            </a:r>
            <a:r>
              <a:rPr lang="zh-CN" altLang="zh-CN" sz="2400" spc="-100">
                <a:solidFill>
                  <a:srgbClr val="000000"/>
                </a:solidFill>
                <a:cs typeface="Times New Roman" panose="02020603050405020304" pitchFamily="18" charset="0"/>
              </a:rPr>
              <a:t>，</a:t>
            </a:r>
            <a:r>
              <a:rPr lang="en-US" altLang="zh-CN" sz="2400" spc="-100">
                <a:solidFill>
                  <a:srgbClr val="000000"/>
                </a:solidFill>
                <a:cs typeface="Times New Roman" panose="02020603050405020304" pitchFamily="18" charset="0"/>
              </a:rPr>
              <a:t>C</a:t>
            </a:r>
            <a:r>
              <a:rPr lang="zh-CN" altLang="zh-CN" sz="2400" spc="-100">
                <a:solidFill>
                  <a:srgbClr val="000000"/>
                </a:solidFill>
                <a:ea typeface="楷体" panose="02010609060101010101" pitchFamily="49" charset="-122"/>
                <a:cs typeface="Times New Roman" panose="02020603050405020304" pitchFamily="18" charset="0"/>
              </a:rPr>
              <a:t>正确</a:t>
            </a:r>
            <a:r>
              <a:rPr lang="zh-CN" altLang="zh-CN" sz="2400" spc="-100">
                <a:solidFill>
                  <a:srgbClr val="000000"/>
                </a:solidFill>
                <a:cs typeface="Times New Roman" panose="02020603050405020304" pitchFamily="18" charset="0"/>
              </a:rPr>
              <a:t>；</a:t>
            </a:r>
            <a:r>
              <a:rPr lang="en-US" altLang="zh-CN" sz="2400" spc="-100">
                <a:solidFill>
                  <a:srgbClr val="000000"/>
                </a:solidFill>
                <a:cs typeface="Times New Roman" panose="02020603050405020304" pitchFamily="18" charset="0"/>
              </a:rPr>
              <a:t>NaOH</a:t>
            </a:r>
            <a:r>
              <a:rPr lang="zh-CN" altLang="zh-CN" sz="2400" spc="-100">
                <a:solidFill>
                  <a:srgbClr val="000000"/>
                </a:solidFill>
                <a:ea typeface="楷体" panose="02010609060101010101" pitchFamily="49" charset="-122"/>
                <a:cs typeface="Times New Roman" panose="02020603050405020304" pitchFamily="18" charset="0"/>
              </a:rPr>
              <a:t>溶液和</a:t>
            </a:r>
            <a:r>
              <a:rPr lang="en-US" altLang="zh-CN" sz="2400" spc="-100">
                <a:solidFill>
                  <a:srgbClr val="000000"/>
                </a:solidFill>
                <a:cs typeface="Times New Roman" panose="02020603050405020304" pitchFamily="18" charset="0"/>
              </a:rPr>
              <a:t>Fe</a:t>
            </a:r>
            <a:r>
              <a:rPr lang="en-US" altLang="zh-CN" sz="2400" spc="-100" baseline="30000">
                <a:solidFill>
                  <a:srgbClr val="000000"/>
                </a:solidFill>
                <a:cs typeface="Times New Roman" panose="02020603050405020304" pitchFamily="18" charset="0"/>
              </a:rPr>
              <a:t>3</a:t>
            </a:r>
            <a:r>
              <a:rPr lang="zh-CN" altLang="zh-CN" sz="2400" spc="-100" baseline="30000">
                <a:solidFill>
                  <a:srgbClr val="000000"/>
                </a:solidFill>
                <a:cs typeface="Times New Roman" panose="02020603050405020304" pitchFamily="18" charset="0"/>
              </a:rPr>
              <a:t>＋</a:t>
            </a:r>
            <a:r>
              <a:rPr lang="zh-CN" altLang="zh-CN" sz="2400" spc="-100">
                <a:solidFill>
                  <a:srgbClr val="000000"/>
                </a:solidFill>
                <a:ea typeface="楷体" panose="02010609060101010101" pitchFamily="49" charset="-122"/>
                <a:cs typeface="Times New Roman" panose="02020603050405020304" pitchFamily="18" charset="0"/>
              </a:rPr>
              <a:t>反应生成红褐色沉淀</a:t>
            </a:r>
            <a:r>
              <a:rPr lang="zh-CN" altLang="zh-CN" sz="2400" spc="-100">
                <a:solidFill>
                  <a:srgbClr val="000000"/>
                </a:solidFill>
                <a:cs typeface="Times New Roman" panose="02020603050405020304" pitchFamily="18" charset="0"/>
              </a:rPr>
              <a:t>，</a:t>
            </a:r>
            <a:r>
              <a:rPr lang="zh-CN" altLang="zh-CN" sz="2400" spc="-100">
                <a:solidFill>
                  <a:srgbClr val="000000"/>
                </a:solidFill>
                <a:ea typeface="楷体" panose="02010609060101010101" pitchFamily="49" charset="-122"/>
                <a:cs typeface="Times New Roman" panose="02020603050405020304" pitchFamily="18" charset="0"/>
              </a:rPr>
              <a:t>和</a:t>
            </a:r>
            <a:r>
              <a:rPr lang="en-US" altLang="zh-CN" sz="2400" spc="-100">
                <a:solidFill>
                  <a:srgbClr val="000000"/>
                </a:solidFill>
                <a:cs typeface="Times New Roman" panose="02020603050405020304" pitchFamily="18" charset="0"/>
              </a:rPr>
              <a:t>Fe</a:t>
            </a:r>
            <a:r>
              <a:rPr lang="en-US" altLang="zh-CN" sz="2400" spc="-100" baseline="30000">
                <a:solidFill>
                  <a:srgbClr val="000000"/>
                </a:solidFill>
                <a:cs typeface="Times New Roman" panose="02020603050405020304" pitchFamily="18" charset="0"/>
              </a:rPr>
              <a:t>2</a:t>
            </a:r>
            <a:r>
              <a:rPr lang="zh-CN" altLang="zh-CN" sz="2400" spc="-100" baseline="30000">
                <a:solidFill>
                  <a:srgbClr val="000000"/>
                </a:solidFill>
                <a:cs typeface="Times New Roman" panose="02020603050405020304" pitchFamily="18" charset="0"/>
              </a:rPr>
              <a:t>＋</a:t>
            </a:r>
            <a:r>
              <a:rPr lang="zh-CN" altLang="zh-CN" sz="2400" spc="-100">
                <a:solidFill>
                  <a:srgbClr val="000000"/>
                </a:solidFill>
                <a:ea typeface="楷体" panose="02010609060101010101" pitchFamily="49" charset="-122"/>
                <a:cs typeface="Times New Roman" panose="02020603050405020304" pitchFamily="18" charset="0"/>
              </a:rPr>
              <a:t>反应生成白色沉淀</a:t>
            </a:r>
            <a:r>
              <a:rPr lang="zh-CN" altLang="zh-CN" sz="2400" spc="-100">
                <a:solidFill>
                  <a:srgbClr val="000000"/>
                </a:solidFill>
                <a:cs typeface="Times New Roman" panose="02020603050405020304" pitchFamily="18" charset="0"/>
              </a:rPr>
              <a:t>，</a:t>
            </a:r>
            <a:r>
              <a:rPr lang="zh-CN" altLang="zh-CN" sz="2400" spc="-100">
                <a:solidFill>
                  <a:srgbClr val="000000"/>
                </a:solidFill>
                <a:ea typeface="楷体" panose="02010609060101010101" pitchFamily="49" charset="-122"/>
                <a:cs typeface="Times New Roman" panose="02020603050405020304" pitchFamily="18" charset="0"/>
              </a:rPr>
              <a:t>白色沉淀迅速变为灰绿色</a:t>
            </a:r>
            <a:r>
              <a:rPr lang="zh-CN" altLang="zh-CN" sz="2400" spc="-100">
                <a:solidFill>
                  <a:srgbClr val="000000"/>
                </a:solidFill>
                <a:cs typeface="Times New Roman" panose="02020603050405020304" pitchFamily="18" charset="0"/>
              </a:rPr>
              <a:t>，</a:t>
            </a:r>
            <a:r>
              <a:rPr lang="zh-CN" altLang="zh-CN" sz="2400" spc="-100">
                <a:solidFill>
                  <a:srgbClr val="000000"/>
                </a:solidFill>
                <a:ea typeface="楷体" panose="02010609060101010101" pitchFamily="49" charset="-122"/>
                <a:cs typeface="Times New Roman" panose="02020603050405020304" pitchFamily="18" charset="0"/>
              </a:rPr>
              <a:t>最后变为红褐色</a:t>
            </a:r>
            <a:r>
              <a:rPr lang="zh-CN" altLang="zh-CN" sz="2400" spc="-100">
                <a:solidFill>
                  <a:srgbClr val="000000"/>
                </a:solidFill>
                <a:cs typeface="Times New Roman" panose="02020603050405020304" pitchFamily="18" charset="0"/>
              </a:rPr>
              <a:t>，</a:t>
            </a:r>
            <a:r>
              <a:rPr lang="zh-CN" altLang="zh-CN" sz="2400" spc="-100">
                <a:solidFill>
                  <a:srgbClr val="000000"/>
                </a:solidFill>
                <a:ea typeface="楷体" panose="02010609060101010101" pitchFamily="49" charset="-122"/>
                <a:cs typeface="Times New Roman" panose="02020603050405020304" pitchFamily="18" charset="0"/>
              </a:rPr>
              <a:t>但少量</a:t>
            </a:r>
            <a:r>
              <a:rPr lang="en-US" altLang="zh-CN" sz="2400" spc="-100">
                <a:solidFill>
                  <a:srgbClr val="000000"/>
                </a:solidFill>
                <a:cs typeface="Times New Roman" panose="02020603050405020304" pitchFamily="18" charset="0"/>
              </a:rPr>
              <a:t>Fe</a:t>
            </a:r>
            <a:r>
              <a:rPr lang="en-US" altLang="zh-CN" sz="2400" spc="-100" baseline="30000">
                <a:solidFill>
                  <a:srgbClr val="000000"/>
                </a:solidFill>
                <a:cs typeface="Times New Roman" panose="02020603050405020304" pitchFamily="18" charset="0"/>
              </a:rPr>
              <a:t>2</a:t>
            </a:r>
            <a:r>
              <a:rPr lang="zh-CN" altLang="zh-CN" sz="2400" spc="-100" baseline="30000">
                <a:solidFill>
                  <a:srgbClr val="000000"/>
                </a:solidFill>
                <a:cs typeface="Times New Roman" panose="02020603050405020304" pitchFamily="18" charset="0"/>
              </a:rPr>
              <a:t>＋</a:t>
            </a:r>
            <a:r>
              <a:rPr lang="zh-CN" altLang="zh-CN" sz="2400" spc="-100">
                <a:solidFill>
                  <a:srgbClr val="000000"/>
                </a:solidFill>
                <a:ea typeface="楷体" panose="02010609060101010101" pitchFamily="49" charset="-122"/>
                <a:cs typeface="Times New Roman" panose="02020603050405020304" pitchFamily="18" charset="0"/>
              </a:rPr>
              <a:t>混合</a:t>
            </a:r>
            <a:r>
              <a:rPr lang="en-US" altLang="zh-CN" sz="2400" spc="-100">
                <a:solidFill>
                  <a:srgbClr val="000000"/>
                </a:solidFill>
                <a:cs typeface="Times New Roman" panose="02020603050405020304" pitchFamily="18" charset="0"/>
              </a:rPr>
              <a:t>Fe</a:t>
            </a:r>
            <a:r>
              <a:rPr lang="en-US" altLang="zh-CN" sz="2400" spc="-100" baseline="30000">
                <a:solidFill>
                  <a:srgbClr val="000000"/>
                </a:solidFill>
                <a:cs typeface="Times New Roman" panose="02020603050405020304" pitchFamily="18" charset="0"/>
              </a:rPr>
              <a:t>3</a:t>
            </a:r>
            <a:r>
              <a:rPr lang="zh-CN" altLang="zh-CN" sz="2400" spc="-100" baseline="30000">
                <a:solidFill>
                  <a:srgbClr val="000000"/>
                </a:solidFill>
                <a:cs typeface="Times New Roman" panose="02020603050405020304" pitchFamily="18" charset="0"/>
              </a:rPr>
              <a:t>＋</a:t>
            </a:r>
            <a:r>
              <a:rPr lang="zh-CN" altLang="zh-CN" sz="2400" spc="-100">
                <a:solidFill>
                  <a:srgbClr val="000000"/>
                </a:solidFill>
                <a:ea typeface="楷体" panose="02010609060101010101" pitchFamily="49" charset="-122"/>
                <a:cs typeface="Times New Roman" panose="02020603050405020304" pitchFamily="18" charset="0"/>
              </a:rPr>
              <a:t>中时</a:t>
            </a:r>
            <a:r>
              <a:rPr lang="zh-CN" altLang="zh-CN" sz="2400" spc="-100">
                <a:solidFill>
                  <a:srgbClr val="000000"/>
                </a:solidFill>
                <a:cs typeface="Times New Roman" panose="02020603050405020304" pitchFamily="18" charset="0"/>
              </a:rPr>
              <a:t>，</a:t>
            </a:r>
            <a:r>
              <a:rPr lang="zh-CN" altLang="zh-CN" sz="2400" spc="-100">
                <a:solidFill>
                  <a:srgbClr val="000000"/>
                </a:solidFill>
                <a:ea typeface="楷体" panose="02010609060101010101" pitchFamily="49" charset="-122"/>
                <a:cs typeface="Times New Roman" panose="02020603050405020304" pitchFamily="18" charset="0"/>
              </a:rPr>
              <a:t>反应现象不明显</a:t>
            </a:r>
            <a:r>
              <a:rPr lang="zh-CN" altLang="zh-CN" sz="2400" spc="-100">
                <a:solidFill>
                  <a:srgbClr val="000000"/>
                </a:solidFill>
                <a:cs typeface="Times New Roman" panose="02020603050405020304" pitchFamily="18" charset="0"/>
              </a:rPr>
              <a:t>，</a:t>
            </a:r>
            <a:r>
              <a:rPr lang="zh-CN" altLang="zh-CN" sz="2400" spc="-100">
                <a:solidFill>
                  <a:srgbClr val="000000"/>
                </a:solidFill>
                <a:ea typeface="楷体" panose="02010609060101010101" pitchFamily="49" charset="-122"/>
                <a:cs typeface="Times New Roman" panose="02020603050405020304" pitchFamily="18" charset="0"/>
              </a:rPr>
              <a:t>不易分辨</a:t>
            </a:r>
            <a:r>
              <a:rPr lang="zh-CN" altLang="zh-CN" sz="2400" spc="-100">
                <a:solidFill>
                  <a:srgbClr val="000000"/>
                </a:solidFill>
                <a:cs typeface="Times New Roman" panose="02020603050405020304" pitchFamily="18" charset="0"/>
              </a:rPr>
              <a:t>，</a:t>
            </a:r>
            <a:r>
              <a:rPr lang="en-US" altLang="zh-CN" sz="2400" spc="-100">
                <a:solidFill>
                  <a:srgbClr val="000000"/>
                </a:solidFill>
                <a:cs typeface="Times New Roman" panose="02020603050405020304" pitchFamily="18" charset="0"/>
              </a:rPr>
              <a:t>D</a:t>
            </a:r>
            <a:r>
              <a:rPr lang="zh-CN" altLang="zh-CN" sz="2400" spc="-100">
                <a:solidFill>
                  <a:srgbClr val="000000"/>
                </a:solidFill>
                <a:ea typeface="楷体" panose="02010609060101010101" pitchFamily="49" charset="-122"/>
                <a:cs typeface="Times New Roman" panose="02020603050405020304" pitchFamily="18" charset="0"/>
              </a:rPr>
              <a:t>错误。</a:t>
            </a:r>
            <a:endParaRPr lang="zh-CN" altLang="zh-CN" sz="1050" spc="-100">
              <a:solidFill>
                <a:srgbClr val="000000"/>
              </a:solidFill>
              <a:cs typeface="Times New Roman" panose="02020603050405020304" pitchFamily="18" charset="0"/>
            </a:endParaRPr>
          </a:p>
        </p:txBody>
      </p:sp>
      <p:pic>
        <p:nvPicPr>
          <p:cNvPr id="6" name="24解析.EPS" descr="id:2147493268;FounderCES"/>
          <p:cNvPicPr/>
          <p:nvPr/>
        </p:nvPicPr>
        <p:blipFill>
          <a:blip r:embed="rId2">
            <a:clrChange>
              <a:clrFrom>
                <a:srgbClr val="FFFFFF"/>
              </a:clrFrom>
              <a:clrTo>
                <a:srgbClr val="FFFFFF">
                  <a:alpha val="0"/>
                </a:srgbClr>
              </a:clrTo>
            </a:clrChange>
          </a:blip>
          <a:stretch>
            <a:fillRect/>
          </a:stretch>
        </p:blipFill>
        <p:spPr>
          <a:xfrm>
            <a:off x="380431" y="3695314"/>
            <a:ext cx="767715" cy="273685"/>
          </a:xfrm>
          <a:prstGeom prst="rect">
            <a:avLst/>
          </a:prstGeom>
          <a:solidFill>
            <a:scrgbClr r="0" g="0" b="0">
              <a:alpha val="0"/>
            </a:scrgbClr>
          </a:solid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351554" y="829418"/>
            <a:ext cx="11495147" cy="2285672"/>
          </a:xfrm>
          <a:prstGeom prst="rect">
            <a:avLst/>
          </a:prstGeom>
        </p:spPr>
      </p:pic>
      <p:sp>
        <p:nvSpPr>
          <p:cNvPr id="2" name="内容占位符 1"/>
          <p:cNvSpPr>
            <a:spLocks noGrp="1"/>
          </p:cNvSpPr>
          <p:nvPr>
            <p:ph idx="1"/>
          </p:nvPr>
        </p:nvSpPr>
        <p:spPr>
          <a:xfrm>
            <a:off x="360854" y="746120"/>
            <a:ext cx="11485848" cy="2308324"/>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含</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的溶液与含</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SCN</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的溶液混合后的现象不是出现红色沉淀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而是形成红色溶液。</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鉴别</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也可以用其他试剂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如向溶液中分别加入少量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KMnO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溶液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振荡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能使</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KMnO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溶液褪色的溶液含有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不能使之褪色的溶液含有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关键提醒.EPS" descr="id:2147493282;FounderCES"/>
          <p:cNvPicPr/>
          <p:nvPr/>
        </p:nvPicPr>
        <p:blipFill>
          <a:blip r:embed="rId2">
            <a:clrChange>
              <a:clrFrom>
                <a:srgbClr val="FFFFFF"/>
              </a:clrFrom>
              <a:clrTo>
                <a:srgbClr val="FFFFFF">
                  <a:alpha val="0"/>
                </a:srgbClr>
              </a:clrTo>
            </a:clrChange>
          </a:blip>
          <a:stretch>
            <a:fillRect/>
          </a:stretch>
        </p:blipFill>
        <p:spPr>
          <a:xfrm>
            <a:off x="478582" y="908720"/>
            <a:ext cx="1699260" cy="334645"/>
          </a:xfrm>
          <a:prstGeom prst="rect">
            <a:avLst/>
          </a:prstGeom>
          <a:solidFill>
            <a:scrgbClr r="0" g="0" b="0">
              <a:alpha val="0"/>
            </a:scrgbClr>
          </a:solid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1754326"/>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铁的物理性质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铁有延展性、导热性、导电性，但其导电性不如铜和铝；铁还能被磁体吸引；其熔、沸点较高，熔点：</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1538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、沸点：</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2861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，密度：</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87 g</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cm</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1130246"/>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铁的化学性质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与某些非金属单质、酸和盐溶液反应</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graphicFrame>
            <p:nvGraphicFramePr>
              <p:cNvPr id="2" name="表格 1"/>
              <p:cNvGraphicFramePr>
                <a:graphicFrameLocks noGrp="1"/>
              </p:cNvGraphicFramePr>
              <p:nvPr/>
            </p:nvGraphicFramePr>
            <p:xfrm>
              <a:off x="358087" y="1988840"/>
              <a:ext cx="11425751" cy="3738718"/>
            </p:xfrm>
            <a:graphic>
              <a:graphicData uri="http://schemas.openxmlformats.org/drawingml/2006/table">
                <a:tbl>
                  <a:tblPr firstRow="1" firstCol="1" bandRow="1"/>
                  <a:tblGrid>
                    <a:gridCol w="3216839"/>
                    <a:gridCol w="8208912"/>
                  </a:tblGrid>
                  <a:tr h="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的化学性质</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化学方程式举例</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197164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与非金属单质反应</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与非氧化性酸反应</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FeSO</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5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与盐溶液反应</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CuSO</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FeSO</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mc:Choice>
        <mc:Fallback xmlns="">
          <p:graphicFrame>
            <p:nvGraphicFramePr>
              <p:cNvPr id="2" name="表格 1"/>
              <p:cNvGraphicFramePr>
                <a:graphicFrameLocks noGrp="1"/>
              </p:cNvGraphicFramePr>
              <p:nvPr/>
            </p:nvGraphicFramePr>
            <p:xfrm>
              <a:off x="358087" y="1988840"/>
              <a:ext cx="11425751" cy="3738718"/>
            </p:xfrm>
            <a:graphic>
              <a:graphicData uri="http://schemas.openxmlformats.org/drawingml/2006/table">
                <a:tbl>
                  <a:tblPr firstRow="1" firstCol="1" bandRow="1"/>
                  <a:tblGrid>
                    <a:gridCol w="3216839"/>
                    <a:gridCol w="8208912"/>
                  </a:tblGrid>
                  <a:tr h="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的化学性质</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化学方程式举例</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197164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与非金属单质反应</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788035">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与非氧化性酸反应</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r>
                  <a:tr h="788035">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与盐溶液反应</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r>
                </a:tbl>
              </a:graphicData>
            </a:graphic>
          </p:graphicFrame>
        </mc:Fallback>
      </mc:AlternateContent>
      <p:pic>
        <p:nvPicPr>
          <p:cNvPr id="3" name="图片 2"/>
          <p:cNvPicPr>
            <a:picLocks noChangeAspect="1"/>
          </p:cNvPicPr>
          <p:nvPr/>
        </p:nvPicPr>
        <p:blipFill>
          <a:blip r:embed="rId2"/>
          <a:stretch>
            <a:fillRect/>
          </a:stretch>
        </p:blipFill>
        <p:spPr>
          <a:xfrm>
            <a:off x="3631324" y="2636912"/>
            <a:ext cx="3471994" cy="1806104"/>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stretch>
            <a:fillRect/>
          </a:stretch>
        </p:blipFill>
        <p:spPr>
          <a:xfrm>
            <a:off x="334566" y="764705"/>
            <a:ext cx="11512136" cy="1224136"/>
          </a:xfrm>
          <a:prstGeom prst="rect">
            <a:avLst/>
          </a:prstGeom>
        </p:spPr>
      </p:pic>
      <p:sp>
        <p:nvSpPr>
          <p:cNvPr id="4" name="内容占位符 3"/>
          <p:cNvSpPr>
            <a:spLocks noGrp="1"/>
          </p:cNvSpPr>
          <p:nvPr>
            <p:ph idx="1"/>
          </p:nvPr>
        </p:nvSpPr>
        <p:spPr>
          <a:xfrm>
            <a:off x="360854" y="746120"/>
            <a:ext cx="11485848" cy="1130246"/>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Fe</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在反应中作还原剂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遇到较强的氧化剂</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生成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价铁的化合物</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遇到较弱的氧化剂</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如稀硫酸等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生成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价铁的化合物</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名师点拨.EPS" descr="id:2147493121;FounderCES"/>
          <p:cNvPicPr/>
          <p:nvPr/>
        </p:nvPicPr>
        <p:blipFill>
          <a:blip r:embed="rId2">
            <a:clrChange>
              <a:clrFrom>
                <a:srgbClr val="FFFFFF"/>
              </a:clrFrom>
              <a:clrTo>
                <a:srgbClr val="FFFFFF">
                  <a:alpha val="0"/>
                </a:srgbClr>
              </a:clrTo>
            </a:clrChange>
          </a:blip>
          <a:stretch>
            <a:fillRect/>
          </a:stretch>
        </p:blipFill>
        <p:spPr>
          <a:xfrm>
            <a:off x="406574" y="836712"/>
            <a:ext cx="1697990" cy="396240"/>
          </a:xfrm>
          <a:prstGeom prst="rect">
            <a:avLst/>
          </a:prstGeom>
          <a:solidFill>
            <a:scrgbClr r="0" g="0" b="0">
              <a:alpha val="0"/>
            </a:scrgbClr>
          </a:solid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实验探究铁粉与水蒸气的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graphicFrame>
            <p:nvGraphicFramePr>
              <p:cNvPr id="2" name="表格 1"/>
              <p:cNvGraphicFramePr>
                <a:graphicFrameLocks noGrp="1"/>
              </p:cNvGraphicFramePr>
              <p:nvPr/>
            </p:nvGraphicFramePr>
            <p:xfrm>
              <a:off x="360854" y="1388564"/>
              <a:ext cx="11485848" cy="4492562"/>
            </p:xfrm>
            <a:graphic>
              <a:graphicData uri="http://schemas.openxmlformats.org/drawingml/2006/table">
                <a:tbl>
                  <a:tblPr firstRow="1" firstCol="1" bandRow="1"/>
                  <a:tblGrid>
                    <a:gridCol w="1773912"/>
                    <a:gridCol w="9711936"/>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实验装置</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操作现象</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用火柴点燃肥皂泡</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听到爆鸣声</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证明生成了</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实验结论</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在高温下</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铁能与水蒸气反应</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化学方程式为</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3Fe</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r>
                                        <a:rPr lang="zh-CN"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高温</m:t>
                                      </m:r>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mc:Choice>
        <mc:Fallback xmlns="">
          <p:graphicFrame>
            <p:nvGraphicFramePr>
              <p:cNvPr id="2" name="表格 1"/>
              <p:cNvGraphicFramePr>
                <a:graphicFrameLocks noGrp="1"/>
              </p:cNvGraphicFramePr>
              <p:nvPr/>
            </p:nvGraphicFramePr>
            <p:xfrm>
              <a:off x="360854" y="1388564"/>
              <a:ext cx="11485848" cy="4492562"/>
            </p:xfrm>
            <a:graphic>
              <a:graphicData uri="http://schemas.openxmlformats.org/drawingml/2006/table">
                <a:tbl>
                  <a:tblPr firstRow="1" firstCol="1" bandRow="1"/>
                  <a:tblGrid>
                    <a:gridCol w="1773912"/>
                    <a:gridCol w="9711936"/>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实验装置</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操作现象</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用火柴点燃肥皂泡</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听到爆鸣声</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证明生成了</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420495">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实验结论</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endParaRPr lang="zh-CN"/>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r>
                </a:tbl>
              </a:graphicData>
            </a:graphic>
          </p:graphicFrame>
        </mc:Fallback>
      </mc:AlternateContent>
      <p:pic>
        <p:nvPicPr>
          <p:cNvPr id="2049" name="cc300.jpg"/>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439022" y="1484784"/>
            <a:ext cx="3528392" cy="2088232"/>
          </a:xfrm>
          <a:prstGeom prst="rect">
            <a:avLst/>
          </a:prstGeom>
          <a:solidFill>
            <a:srgbClr val="000000">
              <a:alpha val="0"/>
            </a:srgbClr>
          </a:solid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1130246"/>
          </a:xfrm>
        </p:spPr>
        <p:txBody>
          <a:bodyPr/>
          <a:lstStyle/>
          <a:p>
            <a:pPr hangingPunct="0">
              <a:spcAft>
                <a:spcPts val="0"/>
              </a:spcAf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铁</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的氧化物和氢氧化物</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铁的</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氧化物</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2.EPS" descr="id:2147493136;FounderCES"/>
          <p:cNvPicPr/>
          <p:nvPr/>
        </p:nvPicPr>
        <p:blipFill>
          <a:blip r:embed="rId1">
            <a:clrChange>
              <a:clrFrom>
                <a:srgbClr val="FFFFFF"/>
              </a:clrFrom>
              <a:clrTo>
                <a:srgbClr val="FFFFFF">
                  <a:alpha val="0"/>
                </a:srgbClr>
              </a:clrTo>
            </a:clrChange>
          </a:blip>
          <a:stretch>
            <a:fillRect/>
          </a:stretch>
        </p:blipFill>
        <p:spPr>
          <a:xfrm>
            <a:off x="388957" y="949990"/>
            <a:ext cx="1200785" cy="318770"/>
          </a:xfrm>
          <a:prstGeom prst="rect">
            <a:avLst/>
          </a:prstGeom>
          <a:solidFill>
            <a:scrgbClr r="0" g="0" b="0">
              <a:alpha val="0"/>
            </a:scrgbClr>
          </a:solidFill>
        </p:spPr>
      </p:pic>
      <p:graphicFrame>
        <p:nvGraphicFramePr>
          <p:cNvPr id="2" name="表格 1"/>
          <p:cNvGraphicFramePr>
            <a:graphicFrameLocks noGrp="1"/>
          </p:cNvGraphicFramePr>
          <p:nvPr/>
        </p:nvGraphicFramePr>
        <p:xfrm>
          <a:off x="451150" y="1932558"/>
          <a:ext cx="11305255" cy="3895302"/>
        </p:xfrm>
        <a:graphic>
          <a:graphicData uri="http://schemas.openxmlformats.org/drawingml/2006/table">
            <a:tbl>
              <a:tblPr firstRow="1" firstCol="1" bandRow="1"/>
              <a:tblGrid>
                <a:gridCol w="1652828"/>
                <a:gridCol w="1182916"/>
                <a:gridCol w="1412728"/>
                <a:gridCol w="2088232"/>
                <a:gridCol w="4968551"/>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名称</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氧化亚铁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氧化铁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四氧化三铁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化学式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FeO</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301731">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俗称</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ctr" hangingPunct="0">
                        <a:lnSpc>
                          <a:spcPct val="150000"/>
                        </a:lnSpc>
                        <a:spcAft>
                          <a:spcPts val="0"/>
                        </a:spcAft>
                      </a:pP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669" marR="3666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marL="36669" marR="3666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铁红</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669" marR="3666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磁性氧化铁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669" marR="3666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颜色、</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状态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黑色粉末</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669" marR="3666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marL="36669" marR="3666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红棕色粉末</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669" marR="3666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黑色晶体</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有磁性</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669" marR="3666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301731">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溶解性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4">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不溶于水</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c hMerge="1">
                  <a:tcPr/>
                </a:tc>
                <a:tc hMerge="1">
                  <a:tcPr/>
                </a:tc>
              </a:tr>
              <a:tr h="603462">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铁的价态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669" marR="3666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669" marR="3666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669" marR="3666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grid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669" marR="3666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 name="表格 1"/>
              <p:cNvGraphicFramePr>
                <a:graphicFrameLocks noGrp="1"/>
              </p:cNvGraphicFramePr>
              <p:nvPr/>
            </p:nvGraphicFramePr>
            <p:xfrm>
              <a:off x="334566" y="908720"/>
              <a:ext cx="11377264" cy="4083173"/>
            </p:xfrm>
            <a:graphic>
              <a:graphicData uri="http://schemas.openxmlformats.org/drawingml/2006/table">
                <a:tbl>
                  <a:tblPr firstRow="1" firstCol="1" bandRow="1"/>
                  <a:tblGrid>
                    <a:gridCol w="1663357"/>
                    <a:gridCol w="3161179"/>
                    <a:gridCol w="3384376"/>
                    <a:gridCol w="3168352"/>
                  </a:tblGrid>
                  <a:tr h="216024">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与</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应的离子</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方程式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4042" marR="2404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FeO</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2H</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4042" marR="2404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0"/>
                            </a:spcAft>
                          </a:pP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6H</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2Fe</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4042" marR="2404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0"/>
                            </a:spcAft>
                          </a:pP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8H</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2Fe</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baseline="30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en-US" sz="2400" b="1" baseline="30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4042" marR="2404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791333">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稳定性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4042" marR="2404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易被氧化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4042" marR="2404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稳定</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4042" marR="2404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稳定</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4042" marR="2404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395667">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与</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3">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生成单质铁及</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或</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4042" marR="2404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c hMerge="1">
                      <a:tcPr/>
                    </a:tc>
                  </a:tr>
                  <a:tr h="395667">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用途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3">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常用作红色油漆与涂料</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赤铁矿</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主要成分是</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是炼铁的原料</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4042" marR="2404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c hMerge="1">
                      <a:tcPr/>
                    </a:tc>
                  </a:tr>
                </a:tbl>
              </a:graphicData>
            </a:graphic>
          </p:graphicFrame>
        </mc:Choice>
        <mc:Fallback xmlns="">
          <p:graphicFrame>
            <p:nvGraphicFramePr>
              <p:cNvPr id="2" name="表格 1"/>
              <p:cNvGraphicFramePr>
                <a:graphicFrameLocks noGrp="1"/>
              </p:cNvGraphicFramePr>
              <p:nvPr/>
            </p:nvGraphicFramePr>
            <p:xfrm>
              <a:off x="334566" y="908720"/>
              <a:ext cx="11377264" cy="4083173"/>
            </p:xfrm>
            <a:graphic>
              <a:graphicData uri="http://schemas.openxmlformats.org/drawingml/2006/table">
                <a:tbl>
                  <a:tblPr firstRow="1" firstCol="1" bandRow="1"/>
                  <a:tblGrid>
                    <a:gridCol w="1663357"/>
                    <a:gridCol w="3161179"/>
                    <a:gridCol w="3384376"/>
                    <a:gridCol w="3168352"/>
                  </a:tblGrid>
                  <a:tr h="164592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与</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应的离子</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方程式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4042" marR="2404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endParaRPr lang="zh-CN"/>
                        </a:p>
                      </a:txBody>
                      <a:tcPr marL="24042" marR="2404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c>
                      <a:txBody>
                        <a:bodyPr/>
                        <a:lstStyle/>
                        <a:p>
                          <a:endParaRPr lang="zh-CN"/>
                        </a:p>
                      </a:txBody>
                      <a:tcPr marL="24042" marR="2404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c>
                      <a:txBody>
                        <a:bodyPr/>
                        <a:lstStyle/>
                        <a:p>
                          <a:endParaRPr lang="zh-CN"/>
                        </a:p>
                      </a:txBody>
                      <a:tcPr marL="24042" marR="2404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r>
                  <a:tr h="791333">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稳定性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4042" marR="2404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易被氧化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4042" marR="2404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稳定</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4042" marR="2404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稳定</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4042" marR="2404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395667">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与</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3">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生成单质铁及</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或</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4042" marR="2404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c hMerge="1">
                      <a:tcPr/>
                    </a:tc>
                  </a:tr>
                  <a:tr h="395667">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用途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3">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常用作红色油漆与涂料</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赤铁矿</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主要成分是</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是炼铁的原料</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4042" marR="2404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c hMerge="1">
                      <a:tcPr/>
                    </a:tc>
                  </a:tr>
                </a:tbl>
              </a:graphicData>
            </a:graphic>
          </p:graphicFrame>
        </mc:Fallback>
      </mc:AlternateContent>
    </p:spTree>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5583</Words>
  <Application>WPS 演示</Application>
  <PresentationFormat>自定义</PresentationFormat>
  <Paragraphs>472</Paragraphs>
  <Slides>34</Slides>
  <Notes>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34</vt:i4>
      </vt:variant>
    </vt:vector>
  </HeadingPairs>
  <TitlesOfParts>
    <vt:vector size="46" baseType="lpstr">
      <vt:lpstr>Arial</vt:lpstr>
      <vt:lpstr>宋体</vt:lpstr>
      <vt:lpstr>Wingdings</vt:lpstr>
      <vt:lpstr>Times New Roman</vt:lpstr>
      <vt:lpstr>楷体</vt:lpstr>
      <vt:lpstr>微软雅黑</vt:lpstr>
      <vt:lpstr>黑体</vt:lpstr>
      <vt:lpstr>仿宋</vt:lpstr>
      <vt:lpstr>Cambria Math</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微信用户</cp:lastModifiedBy>
  <cp:revision>401</cp:revision>
  <dcterms:created xsi:type="dcterms:W3CDTF">2020-11-06T05:24:00Z</dcterms:created>
  <dcterms:modified xsi:type="dcterms:W3CDTF">2025-06-27T01:13:33Z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2052-12.1.0.21541</vt:lpwstr>
  </property>
  <property fmtid="{D5CDD505-2E9C-101B-9397-08002B2CF9AE}" pid="3" name="ICV">
    <vt:lpwstr>9B75BC63F672459FBA1FEB8E3C541929_12</vt:lpwstr>
  </property>
</Properties>
</file>